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78" r:id="rId4"/>
  </p:sldMasterIdLst>
  <p:notesMasterIdLst>
    <p:notesMasterId r:id="rId20"/>
  </p:notesMasterIdLst>
  <p:handoutMasterIdLst>
    <p:handoutMasterId r:id="rId21"/>
  </p:handoutMasterIdLst>
  <p:sldIdLst>
    <p:sldId id="325" r:id="rId5"/>
    <p:sldId id="284" r:id="rId6"/>
    <p:sldId id="274" r:id="rId7"/>
    <p:sldId id="303" r:id="rId8"/>
    <p:sldId id="270" r:id="rId9"/>
    <p:sldId id="310" r:id="rId10"/>
    <p:sldId id="346" r:id="rId11"/>
    <p:sldId id="318" r:id="rId12"/>
    <p:sldId id="278" r:id="rId13"/>
    <p:sldId id="345" r:id="rId14"/>
    <p:sldId id="279" r:id="rId15"/>
    <p:sldId id="294" r:id="rId16"/>
    <p:sldId id="323" r:id="rId17"/>
    <p:sldId id="341" r:id="rId18"/>
    <p:sldId id="293" r:id="rId19"/>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174202-076D-4FCC-BB1F-880F8A848A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5FAD0C0A-72EF-4EA2-8D6C-4938445A10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C6063AB-68DD-4467-B9F3-CFD39EF31317}" type="datetime1">
              <a:rPr lang="en-GB" smtClean="0"/>
              <a:t>14/06/2023</a:t>
            </a:fld>
            <a:endParaRPr lang="en-GB"/>
          </a:p>
        </p:txBody>
      </p:sp>
      <p:sp>
        <p:nvSpPr>
          <p:cNvPr id="4" name="Footer Placeholder 3">
            <a:extLst>
              <a:ext uri="{FF2B5EF4-FFF2-40B4-BE49-F238E27FC236}">
                <a16:creationId xmlns:a16="http://schemas.microsoft.com/office/drawing/2014/main" id="{58AB2131-4249-4045-A9F7-9BE0F73F06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2180F18-DB0C-473D-93EA-5E50BE9DE5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5F20474-88D6-46C9-AFA3-1C3CCC241887}" type="slidenum">
              <a:rPr lang="en-GB" smtClean="0"/>
              <a:t>‹N›</a:t>
            </a:fld>
            <a:endParaRPr lang="en-GB"/>
          </a:p>
        </p:txBody>
      </p:sp>
    </p:spTree>
    <p:extLst>
      <p:ext uri="{BB962C8B-B14F-4D97-AF65-F5344CB8AC3E}">
        <p14:creationId xmlns:p14="http://schemas.microsoft.com/office/powerpoint/2010/main" val="482191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17B0F02-3072-4C07-8D39-FB97D9D5FCA2}" type="datetime1">
              <a:rPr lang="en-GB" noProof="0" smtClean="0"/>
              <a:t>14/06/2023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B68C18-1BF1-F447-95ED-60EAAE35426E}" type="slidenum">
              <a:rPr lang="en-GB" noProof="0" smtClean="0"/>
              <a:t>‹N›</a:t>
            </a:fld>
            <a:endParaRPr lang="en-GB" noProof="0"/>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a:t>
            </a:fld>
            <a:endParaRPr lang="en-GB"/>
          </a:p>
        </p:txBody>
      </p:sp>
    </p:spTree>
    <p:extLst>
      <p:ext uri="{BB962C8B-B14F-4D97-AF65-F5344CB8AC3E}">
        <p14:creationId xmlns:p14="http://schemas.microsoft.com/office/powerpoint/2010/main" val="311218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10</a:t>
            </a:fld>
            <a:endParaRPr lang="en-GB"/>
          </a:p>
        </p:txBody>
      </p:sp>
    </p:spTree>
    <p:extLst>
      <p:ext uri="{BB962C8B-B14F-4D97-AF65-F5344CB8AC3E}">
        <p14:creationId xmlns:p14="http://schemas.microsoft.com/office/powerpoint/2010/main" val="20449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11</a:t>
            </a:fld>
            <a:endParaRPr lang="en-GB"/>
          </a:p>
        </p:txBody>
      </p:sp>
    </p:spTree>
    <p:extLst>
      <p:ext uri="{BB962C8B-B14F-4D97-AF65-F5344CB8AC3E}">
        <p14:creationId xmlns:p14="http://schemas.microsoft.com/office/powerpoint/2010/main" val="3181441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12</a:t>
            </a:fld>
            <a:endParaRPr lang="en-GB"/>
          </a:p>
        </p:txBody>
      </p:sp>
    </p:spTree>
    <p:extLst>
      <p:ext uri="{BB962C8B-B14F-4D97-AF65-F5344CB8AC3E}">
        <p14:creationId xmlns:p14="http://schemas.microsoft.com/office/powerpoint/2010/main" val="230803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13</a:t>
            </a:fld>
            <a:endParaRPr lang="en-GB"/>
          </a:p>
        </p:txBody>
      </p:sp>
    </p:spTree>
    <p:extLst>
      <p:ext uri="{BB962C8B-B14F-4D97-AF65-F5344CB8AC3E}">
        <p14:creationId xmlns:p14="http://schemas.microsoft.com/office/powerpoint/2010/main" val="321189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14</a:t>
            </a:fld>
            <a:endParaRPr lang="en-GB"/>
          </a:p>
        </p:txBody>
      </p:sp>
    </p:spTree>
    <p:extLst>
      <p:ext uri="{BB962C8B-B14F-4D97-AF65-F5344CB8AC3E}">
        <p14:creationId xmlns:p14="http://schemas.microsoft.com/office/powerpoint/2010/main" val="46595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15</a:t>
            </a:fld>
            <a:endParaRPr lang="en-GB"/>
          </a:p>
        </p:txBody>
      </p:sp>
    </p:spTree>
    <p:extLst>
      <p:ext uri="{BB962C8B-B14F-4D97-AF65-F5344CB8AC3E}">
        <p14:creationId xmlns:p14="http://schemas.microsoft.com/office/powerpoint/2010/main" val="80943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2</a:t>
            </a:fld>
            <a:endParaRPr lang="en-GB"/>
          </a:p>
        </p:txBody>
      </p:sp>
    </p:spTree>
    <p:extLst>
      <p:ext uri="{BB962C8B-B14F-4D97-AF65-F5344CB8AC3E}">
        <p14:creationId xmlns:p14="http://schemas.microsoft.com/office/powerpoint/2010/main" val="50346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3</a:t>
            </a:fld>
            <a:endParaRPr lang="en-GB"/>
          </a:p>
        </p:txBody>
      </p:sp>
    </p:spTree>
    <p:extLst>
      <p:ext uri="{BB962C8B-B14F-4D97-AF65-F5344CB8AC3E}">
        <p14:creationId xmlns:p14="http://schemas.microsoft.com/office/powerpoint/2010/main" val="344848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4</a:t>
            </a:fld>
            <a:endParaRPr lang="en-GB"/>
          </a:p>
        </p:txBody>
      </p:sp>
    </p:spTree>
    <p:extLst>
      <p:ext uri="{BB962C8B-B14F-4D97-AF65-F5344CB8AC3E}">
        <p14:creationId xmlns:p14="http://schemas.microsoft.com/office/powerpoint/2010/main" val="185501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5</a:t>
            </a:fld>
            <a:endParaRPr lang="en-GB"/>
          </a:p>
        </p:txBody>
      </p:sp>
    </p:spTree>
    <p:extLst>
      <p:ext uri="{BB962C8B-B14F-4D97-AF65-F5344CB8AC3E}">
        <p14:creationId xmlns:p14="http://schemas.microsoft.com/office/powerpoint/2010/main" val="209313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6</a:t>
            </a:fld>
            <a:endParaRPr lang="en-GB"/>
          </a:p>
        </p:txBody>
      </p:sp>
    </p:spTree>
    <p:extLst>
      <p:ext uri="{BB962C8B-B14F-4D97-AF65-F5344CB8AC3E}">
        <p14:creationId xmlns:p14="http://schemas.microsoft.com/office/powerpoint/2010/main" val="185614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7</a:t>
            </a:fld>
            <a:endParaRPr lang="en-GB"/>
          </a:p>
        </p:txBody>
      </p:sp>
    </p:spTree>
    <p:extLst>
      <p:ext uri="{BB962C8B-B14F-4D97-AF65-F5344CB8AC3E}">
        <p14:creationId xmlns:p14="http://schemas.microsoft.com/office/powerpoint/2010/main" val="82737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8</a:t>
            </a:fld>
            <a:endParaRPr lang="en-GB"/>
          </a:p>
        </p:txBody>
      </p:sp>
    </p:spTree>
    <p:extLst>
      <p:ext uri="{BB962C8B-B14F-4D97-AF65-F5344CB8AC3E}">
        <p14:creationId xmlns:p14="http://schemas.microsoft.com/office/powerpoint/2010/main" val="291998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9</a:t>
            </a:fld>
            <a:endParaRPr lang="en-GB"/>
          </a:p>
        </p:txBody>
      </p:sp>
    </p:spTree>
    <p:extLst>
      <p:ext uri="{BB962C8B-B14F-4D97-AF65-F5344CB8AC3E}">
        <p14:creationId xmlns:p14="http://schemas.microsoft.com/office/powerpoint/2010/main" val="43549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en-US" noProof="0"/>
              <a:t>Click to edit Master title style</a:t>
            </a:r>
            <a:endParaRPr lang="en-GB" noProof="0"/>
          </a:p>
        </p:txBody>
      </p:sp>
      <p:sp>
        <p:nvSpPr>
          <p:cNvPr id="3" name="Subtitle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rtlCol="0" anchor="ctr"/>
          <a:lstStyle>
            <a:lvl1pPr marL="0" indent="0" algn="ctr">
              <a:buNone/>
              <a:defRPr i="1"/>
            </a:lvl1pPr>
          </a:lstStyle>
          <a:p>
            <a:pPr rtl="0"/>
            <a:r>
              <a:rPr lang="en-GB" noProof="0"/>
              <a:t>Insert Portrait Photo</a:t>
            </a:r>
          </a:p>
        </p:txBody>
      </p:sp>
    </p:spTree>
    <p:extLst>
      <p:ext uri="{BB962C8B-B14F-4D97-AF65-F5344CB8AC3E}">
        <p14:creationId xmlns:p14="http://schemas.microsoft.com/office/powerpoint/2010/main" val="182742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DAB8D192-CAF1-4A2C-85C9-1EDA35A31CD8}"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hasCustomPrompt="1"/>
          </p:nvPr>
        </p:nvSpPr>
        <p:spPr>
          <a:xfrm>
            <a:off x="5326063" y="559678"/>
            <a:ext cx="6103937" cy="519183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114259A3-C037-4D15-8CC5-E62C0AAC312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7488" y="559678"/>
            <a:ext cx="6132512" cy="5191835"/>
          </a:xfrm>
        </p:spPr>
        <p:txBody>
          <a:bodyPr rtlCol="0" anchor="ctr"/>
          <a:lstStyle>
            <a:lvl1pPr marL="0" indent="0" algn="ctr">
              <a:buNone/>
              <a:defRPr/>
            </a:lvl1pPr>
          </a:lstStyle>
          <a:p>
            <a:pPr rtl="0"/>
            <a:r>
              <a:rPr lang="en-US" noProof="0"/>
              <a:t>Click icon to add picture</a:t>
            </a:r>
            <a:endParaRPr lang="en-GB" noProof="0"/>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7"/>
            <a:ext cx="3833906" cy="5274923"/>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3591F197-EE82-41CF-B217-E65F4EC035C7}"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hasCustomPrompt="1"/>
          </p:nvPr>
        </p:nvSpPr>
        <p:spPr>
          <a:xfrm>
            <a:off x="5181600" y="559678"/>
            <a:ext cx="6172200" cy="561728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sz="half" idx="1" hasCustomPrompt="1"/>
          </p:nvPr>
        </p:nvSpPr>
        <p:spPr>
          <a:xfrm>
            <a:off x="5181600" y="540628"/>
            <a:ext cx="6248400" cy="2488946"/>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hasCustomPrompt="1"/>
          </p:nvPr>
        </p:nvSpPr>
        <p:spPr>
          <a:xfrm>
            <a:off x="5181600" y="3712467"/>
            <a:ext cx="6248400" cy="248222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p:cNvSpPr>
            <a:spLocks noGrp="1"/>
          </p:cNvSpPr>
          <p:nvPr>
            <p:ph type="dt" sz="half" idx="10"/>
          </p:nvPr>
        </p:nvSpPr>
        <p:spPr/>
        <p:txBody>
          <a:bodyPr rtlCol="0"/>
          <a:lstStyle/>
          <a:p>
            <a:pPr rtl="0"/>
            <a:fld id="{5529CDE9-2DFB-42D0-9AF7-220768F44449}" type="datetime1">
              <a:rPr lang="en-GB" noProof="0" smtClean="0"/>
              <a:t>14/06/2023</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7" name="Slide Number Placeholder 6"/>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245430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rtlCol="0"/>
          <a:lstStyle/>
          <a:p>
            <a:pPr rtl="0"/>
            <a:r>
              <a:rPr lang="en-US" noProof="0"/>
              <a:t>Click to edit Master title style</a:t>
            </a:r>
            <a:endParaRPr lang="en-GB" noProof="0"/>
          </a:p>
        </p:txBody>
      </p:sp>
      <p:sp>
        <p:nvSpPr>
          <p:cNvPr id="3" name="Text Placeholder 2"/>
          <p:cNvSpPr>
            <a:spLocks noGrp="1"/>
          </p:cNvSpPr>
          <p:nvPr>
            <p:ph type="body" idx="1" hasCustomPrompt="1"/>
          </p:nvPr>
        </p:nvSpPr>
        <p:spPr>
          <a:xfrm>
            <a:off x="5181600" y="558065"/>
            <a:ext cx="6245352" cy="914400"/>
          </a:xfrm>
        </p:spPr>
        <p:txBody>
          <a:bodyPr rtlCol="0"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4" name="Content Placeholder 3"/>
          <p:cNvSpPr>
            <a:spLocks noGrp="1"/>
          </p:cNvSpPr>
          <p:nvPr>
            <p:ph sz="half" idx="2" hasCustomPrompt="1"/>
          </p:nvPr>
        </p:nvSpPr>
        <p:spPr>
          <a:xfrm>
            <a:off x="5181600" y="1526671"/>
            <a:ext cx="6245352" cy="175564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hasCustomPrompt="1"/>
          </p:nvPr>
        </p:nvSpPr>
        <p:spPr>
          <a:xfrm>
            <a:off x="5181600" y="3700826"/>
            <a:ext cx="6248400" cy="914400"/>
          </a:xfrm>
        </p:spPr>
        <p:txBody>
          <a:bodyPr rtlCol="0"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6" name="Content Placeholder 5"/>
          <p:cNvSpPr>
            <a:spLocks noGrp="1"/>
          </p:cNvSpPr>
          <p:nvPr>
            <p:ph sz="quarter" idx="4" hasCustomPrompt="1"/>
          </p:nvPr>
        </p:nvSpPr>
        <p:spPr>
          <a:xfrm>
            <a:off x="5181600" y="4669432"/>
            <a:ext cx="6245352" cy="175564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95259DA5-60B7-4DC7-997E-4ADDE1E2373F}" type="datetime1">
              <a:rPr lang="en-GB" noProof="0" smtClean="0"/>
              <a:t>14/06/2023</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427701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Date Placeholder 2"/>
          <p:cNvSpPr>
            <a:spLocks noGrp="1"/>
          </p:cNvSpPr>
          <p:nvPr>
            <p:ph type="dt" sz="half" idx="10"/>
          </p:nvPr>
        </p:nvSpPr>
        <p:spPr/>
        <p:txBody>
          <a:bodyPr rtlCol="0"/>
          <a:lstStyle/>
          <a:p>
            <a:pPr rtl="0"/>
            <a:fld id="{7B74DD31-347E-4B54-B7FB-ECCF31FD43E0}" type="datetime1">
              <a:rPr lang="en-GB" noProof="0" smtClean="0"/>
              <a:t>14/06/2023</a:t>
            </a:fld>
            <a:endParaRPr lang="en-GB" noProof="0"/>
          </a:p>
        </p:txBody>
      </p:sp>
      <p:sp>
        <p:nvSpPr>
          <p:cNvPr id="4" name="Footer Placeholder 3"/>
          <p:cNvSpPr>
            <a:spLocks noGrp="1"/>
          </p:cNvSpPr>
          <p:nvPr>
            <p:ph type="ftr" sz="quarter" idx="11"/>
          </p:nvPr>
        </p:nvSpPr>
        <p:spPr/>
        <p:txBody>
          <a:bodyPr rtlCol="0"/>
          <a:lstStyle/>
          <a:p>
            <a:pPr rtl="0"/>
            <a:endParaRPr lang="en-GB" noProof="0"/>
          </a:p>
        </p:txBody>
      </p:sp>
      <p:sp>
        <p:nvSpPr>
          <p:cNvPr id="5" name="Slide Number Placeholder 4"/>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D69DEBE6-9705-4629-B2E2-B813F3EFD0D0}" type="datetime1">
              <a:rPr lang="en-GB" noProof="0" smtClean="0"/>
              <a:t>14/06/2023</a:t>
            </a:fld>
            <a:endParaRPr lang="en-GB" noProof="0"/>
          </a:p>
        </p:txBody>
      </p:sp>
      <p:sp>
        <p:nvSpPr>
          <p:cNvPr id="3" name="Footer Placeholder 2"/>
          <p:cNvSpPr>
            <a:spLocks noGrp="1"/>
          </p:cNvSpPr>
          <p:nvPr>
            <p:ph type="ftr" sz="quarter" idx="11"/>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8239023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sp>
        <p:nvSpPr>
          <p:cNvPr id="3" name="Content Placeholder 2"/>
          <p:cNvSpPr>
            <a:spLocks noGrp="1"/>
          </p:cNvSpPr>
          <p:nvPr>
            <p:ph idx="1" hasCustomPrompt="1"/>
          </p:nvPr>
        </p:nvSpPr>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E076178D-3F32-40F0-BDF4-CDEBDAACF6DF}"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p>
            <a:pPr rtl="0"/>
            <a:fld id="{77402A71-B2DA-4640-AFBC-A08F749C812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sp>
        <p:nvSpPr>
          <p:cNvPr id="3" name="Content Placehold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4" name="Date Placeholder 3"/>
          <p:cNvSpPr>
            <a:spLocks noGrp="1"/>
          </p:cNvSpPr>
          <p:nvPr>
            <p:ph type="dt" sz="half" idx="10"/>
          </p:nvPr>
        </p:nvSpPr>
        <p:spPr/>
        <p:txBody>
          <a:bodyPr rtlCol="0"/>
          <a:lstStyle/>
          <a:p>
            <a:pPr rtl="0"/>
            <a:fld id="{03735262-5D60-41D9-A9B6-FF5E468F41DF}"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rtlCol="0" anchor="ctr">
            <a:noAutofit/>
          </a:bodyPr>
          <a:lstStyle>
            <a:lvl1pPr marL="0" indent="0" algn="ctr">
              <a:lnSpc>
                <a:spcPct val="100000"/>
              </a:lnSpc>
              <a:buNone/>
              <a:defRPr sz="2000" i="1">
                <a:solidFill>
                  <a:schemeClr val="bg1"/>
                </a:solidFill>
                <a:latin typeface="+mj-lt"/>
              </a:defRPr>
            </a:lvl1pPr>
          </a:lstStyle>
          <a:p>
            <a:pPr lvl="0" rtl="0"/>
            <a:r>
              <a:rPr lang="en-GB" noProof="0"/>
              <a:t>1</a:t>
            </a:r>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en-GB" noProof="0"/>
              <a:t>2</a:t>
            </a:r>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en-GB" noProof="0"/>
              <a:t>3</a:t>
            </a:r>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ED3A9150-039F-4FB9-B8A2-F8F4040C0201}"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Image / Icon Bullets">
    <p:bg>
      <p:bgPr>
        <a:solidFill>
          <a:schemeClr val="bg2"/>
        </a:solidFill>
        <a:effectLst/>
      </p:bgPr>
    </p:bg>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72DDA0E7-BF30-41B3-BA7F-0CB648457625}"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hasCustomPrompt="1"/>
          </p:nvPr>
        </p:nvSpPr>
        <p:spPr>
          <a:xfrm>
            <a:off x="762000" y="2831932"/>
            <a:ext cx="3833906" cy="1562638"/>
          </a:xfrm>
        </p:spPr>
        <p:txBody>
          <a:bodyPr rtlCol="0" anchor="b"/>
          <a:lstStyle>
            <a:lvl1pPr>
              <a:defRPr/>
            </a:lvl1pPr>
          </a:lstStyle>
          <a:p>
            <a:pPr rtl="0"/>
            <a:r>
              <a:rPr lang="en-GB" noProof="0"/>
              <a:t>Click to edit your title</a:t>
            </a:r>
          </a:p>
        </p:txBody>
      </p:sp>
      <p:sp>
        <p:nvSpPr>
          <p:cNvPr id="4" name="Date Placeholder 3"/>
          <p:cNvSpPr>
            <a:spLocks noGrp="1"/>
          </p:cNvSpPr>
          <p:nvPr>
            <p:ph type="dt" sz="half" idx="10"/>
          </p:nvPr>
        </p:nvSpPr>
        <p:spPr/>
        <p:txBody>
          <a:bodyPr rtlCol="0"/>
          <a:lstStyle/>
          <a:p>
            <a:pPr rtl="0"/>
            <a:fld id="{80F5BBF8-60EF-4A58-8AA1-0E5D107F711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4573117"/>
            <a:ext cx="3842550" cy="1178396"/>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rtlCol="0" anchor="ctr"/>
          <a:lstStyle>
            <a:lvl1pPr marL="0" indent="0" algn="ctr">
              <a:buNone/>
              <a:defRPr i="1"/>
            </a:lvl1pPr>
          </a:lstStyle>
          <a:p>
            <a:pPr rtl="0"/>
            <a:r>
              <a:rPr lang="en-GB" noProof="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rtlCol="0" anchor="ct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en-US" noProof="0"/>
              <a:t>Click to edit Master title style</a:t>
            </a:r>
            <a:endParaRPr lang="en-GB" noProof="0"/>
          </a:p>
        </p:txBody>
      </p:sp>
      <p:sp>
        <p:nvSpPr>
          <p:cNvPr id="3" name="Subtitle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rtlCol="0" anchor="t">
            <a:normAutofit/>
          </a:bodyPr>
          <a:lstStyle>
            <a:lvl1pPr>
              <a:lnSpc>
                <a:spcPct val="85000"/>
              </a:lnSpc>
              <a:defRPr sz="7700" cap="none" baseline="0">
                <a:solidFill>
                  <a:schemeClr val="tx1">
                    <a:lumMod val="85000"/>
                    <a:lumOff val="1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hasCustomPrompt="1"/>
          </p:nvPr>
        </p:nvSpPr>
        <p:spPr>
          <a:xfrm>
            <a:off x="1947673" y="1393748"/>
            <a:ext cx="8401429" cy="819150"/>
          </a:xfrm>
        </p:spPr>
        <p:txBody>
          <a:bodyPr rtlCol="0"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Edit Master text styles</a:t>
            </a:r>
          </a:p>
        </p:txBody>
      </p:sp>
      <p:sp>
        <p:nvSpPr>
          <p:cNvPr id="4" name="Date Placeholder 3"/>
          <p:cNvSpPr>
            <a:spLocks noGrp="1"/>
          </p:cNvSpPr>
          <p:nvPr>
            <p:ph type="dt" sz="half" idx="10"/>
          </p:nvPr>
        </p:nvSpPr>
        <p:spPr>
          <a:xfrm>
            <a:off x="8742955" y="6314439"/>
            <a:ext cx="1596622" cy="365125"/>
          </a:xfrm>
        </p:spPr>
        <p:txBody>
          <a:bodyPr rtlCol="0"/>
          <a:lstStyle>
            <a:lvl1pPr>
              <a:defRPr sz="1200">
                <a:solidFill>
                  <a:schemeClr val="tx1">
                    <a:lumMod val="85000"/>
                    <a:lumOff val="15000"/>
                  </a:schemeClr>
                </a:solidFill>
              </a:defRPr>
            </a:lvl1pPr>
          </a:lstStyle>
          <a:p>
            <a:pPr rtl="0"/>
            <a:fld id="{1C896760-A52A-4B0A-9FCE-F159B68F95D1}" type="datetime1">
              <a:rPr lang="en-GB" noProof="0" smtClean="0"/>
              <a:t>14/06/2023</a:t>
            </a:fld>
            <a:endParaRPr lang="en-GB" noProof="0"/>
          </a:p>
        </p:txBody>
      </p:sp>
      <p:sp>
        <p:nvSpPr>
          <p:cNvPr id="5" name="Footer Placeholder 4"/>
          <p:cNvSpPr>
            <a:spLocks noGrp="1"/>
          </p:cNvSpPr>
          <p:nvPr>
            <p:ph type="ftr" sz="quarter" idx="11"/>
          </p:nvPr>
        </p:nvSpPr>
        <p:spPr>
          <a:xfrm>
            <a:off x="1947673" y="6314440"/>
            <a:ext cx="6480226" cy="365125"/>
          </a:xfrm>
        </p:spPr>
        <p:txBody>
          <a:bodyPr rtlCol="0"/>
          <a:lstStyle>
            <a:lvl1pPr>
              <a:defRPr b="0">
                <a:solidFill>
                  <a:schemeClr val="tx1">
                    <a:lumMod val="85000"/>
                    <a:lumOff val="15000"/>
                  </a:schemeClr>
                </a:solidFill>
              </a:defRPr>
            </a:lvl1pPr>
          </a:lstStyle>
          <a:p>
            <a:pPr rtl="0"/>
            <a:endParaRPr lang="en-GB" noProof="0"/>
          </a:p>
        </p:txBody>
      </p:sp>
      <p:sp>
        <p:nvSpPr>
          <p:cNvPr id="6" name="Slide Number Placeholder 5"/>
          <p:cNvSpPr>
            <a:spLocks noGrp="1"/>
          </p:cNvSpPr>
          <p:nvPr>
            <p:ph type="sldNum" sz="quarter" idx="12"/>
          </p:nvPr>
        </p:nvSpPr>
        <p:spPr>
          <a:xfrm>
            <a:off x="11784011" y="1620760"/>
            <a:ext cx="407988" cy="365125"/>
          </a:xfrm>
        </p:spPr>
        <p:txBody>
          <a:bodyPr rtlCol="0"/>
          <a:lstStyle>
            <a:lvl1pPr>
              <a:defRPr>
                <a:solidFill>
                  <a:schemeClr val="bg2"/>
                </a:solidFill>
              </a:defRPr>
            </a:lvl1pPr>
          </a:lstStyle>
          <a:p>
            <a:pPr rtl="0"/>
            <a:fld id="{13D2E340-0663-474B-992C-9192B5C45E57}" type="slidenum">
              <a:rPr lang="en-GB" noProof="0" smtClean="0"/>
              <a:t>‹N›</a:t>
            </a:fld>
            <a:endParaRPr lang="en-GB" noProof="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pPr rtl="0"/>
            <a:fld id="{F887B716-D79C-4B40-B931-1D91F43C7E50}" type="datetime1">
              <a:rPr lang="en-GB" noProof="0" smtClean="0"/>
              <a:t>14/06/2023</a:t>
            </a:fld>
            <a:endParaRPr lang="en-GB" noProof="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pPr rtl="0"/>
            <a:endParaRPr lang="en-GB" noProof="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pPr rtl="0"/>
            <a:fld id="{13D2E340-0663-474B-992C-9192B5C45E57}" type="slidenum">
              <a:rPr lang="en-GB" noProof="0" smtClean="0"/>
              <a:t>‹N›</a:t>
            </a:fld>
            <a:endParaRPr lang="en-GB" noProof="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F49890E-63A9-87BC-B54C-3962D3A9B642}"/>
              </a:ext>
            </a:extLst>
          </p:cNvPr>
          <p:cNvSpPr>
            <a:spLocks noGrp="1"/>
          </p:cNvSpPr>
          <p:nvPr>
            <p:ph type="subTitle" idx="1"/>
          </p:nvPr>
        </p:nvSpPr>
        <p:spPr>
          <a:xfrm>
            <a:off x="347170" y="2646264"/>
            <a:ext cx="4987147" cy="930805"/>
          </a:xfrm>
        </p:spPr>
        <p:txBody>
          <a:bodyPr rtlCol="0"/>
          <a:lstStyle/>
          <a:p>
            <a:r>
              <a:rPr lang="en-GB" sz="2800" b="1" i="0" dirty="0">
                <a:latin typeface="Arial" panose="020B0604020202020204" pitchFamily="34" charset="0"/>
                <a:ea typeface="+mj-ea"/>
                <a:cs typeface="Arial" panose="020B0604020202020204" pitchFamily="34" charset="0"/>
              </a:rPr>
              <a:t>Session 8</a:t>
            </a:r>
          </a:p>
          <a:p>
            <a:r>
              <a:rPr lang="en-GB" sz="2800" b="1" i="0" dirty="0">
                <a:latin typeface="Arial" panose="020B0604020202020204" pitchFamily="34" charset="0"/>
                <a:ea typeface="+mj-ea"/>
                <a:cs typeface="Arial" panose="020B0604020202020204" pitchFamily="34" charset="0"/>
              </a:rPr>
              <a:t>VALUES</a:t>
            </a:r>
            <a:endParaRPr lang="en-US" b="1" i="0" dirty="0">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8C03C0E1-7BF3-60E5-3B31-F97786EFED8F}"/>
              </a:ext>
            </a:extLst>
          </p:cNvPr>
          <p:cNvSpPr txBox="1">
            <a:spLocks/>
          </p:cNvSpPr>
          <p:nvPr/>
        </p:nvSpPr>
        <p:spPr>
          <a:xfrm>
            <a:off x="5662777" y="2889732"/>
            <a:ext cx="5387853" cy="40182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gn="ctr"/>
            <a:r>
              <a:rPr lang="it-IT" sz="2000" i="0" dirty="0">
                <a:solidFill>
                  <a:srgbClr val="FFFFFF"/>
                </a:solidFill>
                <a:effectLst/>
                <a:latin typeface="Arial" panose="020B0604020202020204" pitchFamily="34" charset="0"/>
                <a:cs typeface="Arial" panose="020B0604020202020204" pitchFamily="34" charset="0"/>
              </a:rPr>
              <a:t>RESPONSIBLE USE OF SPACE</a:t>
            </a:r>
          </a:p>
        </p:txBody>
      </p:sp>
    </p:spTree>
    <p:extLst>
      <p:ext uri="{BB962C8B-B14F-4D97-AF65-F5344CB8AC3E}">
        <p14:creationId xmlns:p14="http://schemas.microsoft.com/office/powerpoint/2010/main" val="105338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spcBef>
                <a:spcPts val="0"/>
              </a:spcBef>
            </a:pPr>
            <a:r>
              <a:rPr lang="en-GB" sz="1200" i="0" dirty="0">
                <a:latin typeface="Microsoft YaHei Light"/>
                <a:ea typeface="Microsoft YaHei Light"/>
                <a:cs typeface="Kigelia"/>
              </a:rPr>
              <a:t>Journalist and author. He regularly writes for Wired Italy, </a:t>
            </a:r>
            <a:r>
              <a:rPr lang="en-GB" sz="1200" i="0" dirty="0" err="1">
                <a:latin typeface="Microsoft YaHei Light"/>
                <a:ea typeface="Microsoft YaHei Light"/>
                <a:cs typeface="Kigelia"/>
              </a:rPr>
              <a:t>L’Espresso</a:t>
            </a:r>
            <a:r>
              <a:rPr lang="en-GB" sz="1200" i="0" dirty="0">
                <a:latin typeface="Microsoft YaHei Light"/>
                <a:ea typeface="Microsoft YaHei Light"/>
                <a:cs typeface="Kigelia"/>
              </a:rPr>
              <a:t>, Italian Tech and Il Sole 24 Ore, magazines for which he curates the digital culture, videogame criticism, e-Sports and aerospace sections. In 2022 he published the </a:t>
            </a:r>
            <a:r>
              <a:rPr lang="en-GB" sz="1200" i="0" dirty="0" err="1">
                <a:latin typeface="Microsoft YaHei Light"/>
                <a:ea typeface="Microsoft YaHei Light"/>
                <a:cs typeface="Kigelia"/>
              </a:rPr>
              <a:t>AstroWired</a:t>
            </a:r>
            <a:r>
              <a:rPr lang="en-GB" sz="1200" i="0" dirty="0">
                <a:latin typeface="Microsoft YaHei Light"/>
                <a:ea typeface="Microsoft YaHei Light"/>
                <a:cs typeface="Kigelia"/>
              </a:rPr>
              <a:t>. He also serves as UNICEF Italy’s testimonial.</a:t>
            </a:r>
            <a:br>
              <a:rPr lang="en-GB" sz="1200" i="0" dirty="0">
                <a:latin typeface="Microsoft YaHei Light"/>
                <a:ea typeface="Microsoft YaHei Light"/>
                <a:cs typeface="Kigelia"/>
              </a:rPr>
            </a:br>
            <a:r>
              <a:rPr lang="en-GB" sz="1200" i="0" dirty="0">
                <a:latin typeface="Microsoft YaHei Light"/>
                <a:ea typeface="Microsoft YaHei Light"/>
                <a:cs typeface="Kigelia"/>
              </a:rPr>
              <a:t>Journalist and author, Emilio Cozzi is one of the best known Italian scientific communicators with expertise in technological innovation, Space, e-sports and videogame culture. He is present both live on radio and television, on newspapers, magazines, books, and on the web. He regularly writes for Wired Italia, </a:t>
            </a:r>
            <a:r>
              <a:rPr lang="en-GB" sz="1200" i="0" dirty="0" err="1">
                <a:latin typeface="Microsoft YaHei Light"/>
                <a:ea typeface="Microsoft YaHei Light"/>
                <a:cs typeface="Kigelia"/>
              </a:rPr>
              <a:t>L’Espresso</a:t>
            </a:r>
            <a:r>
              <a:rPr lang="en-GB" sz="1200" i="0" dirty="0">
                <a:latin typeface="Microsoft YaHei Light"/>
                <a:ea typeface="Microsoft YaHei Light"/>
                <a:cs typeface="Kigelia"/>
              </a:rPr>
              <a:t>, Italian Tech, Il Corriere </a:t>
            </a:r>
            <a:r>
              <a:rPr lang="en-GB" sz="1200" i="0" dirty="0" err="1">
                <a:latin typeface="Microsoft YaHei Light"/>
                <a:ea typeface="Microsoft YaHei Light"/>
                <a:cs typeface="Kigelia"/>
              </a:rPr>
              <a:t>della</a:t>
            </a:r>
            <a:r>
              <a:rPr lang="en-GB" sz="1200" i="0" dirty="0">
                <a:latin typeface="Microsoft YaHei Light"/>
                <a:ea typeface="Microsoft YaHei Light"/>
                <a:cs typeface="Kigelia"/>
              </a:rPr>
              <a:t> Sera and Il Sole 24 Ore. Since 2019 he’s been in charge of the Space Economy section for Forbes Italy. He is co-author and host for Forbes’s weekly program Space Economy which airs on Sky 511 and </a:t>
            </a:r>
            <a:r>
              <a:rPr lang="en-GB" sz="1200" i="0" dirty="0" err="1">
                <a:latin typeface="Microsoft YaHei Light"/>
                <a:ea typeface="Microsoft YaHei Light"/>
                <a:cs typeface="Kigelia"/>
              </a:rPr>
              <a:t>Tivùsat</a:t>
            </a:r>
            <a:r>
              <a:rPr lang="en-GB" sz="1200" i="0" dirty="0">
                <a:latin typeface="Microsoft YaHei Light"/>
                <a:ea typeface="Microsoft YaHei Light"/>
                <a:cs typeface="Kigelia"/>
              </a:rPr>
              <a:t> 61. In 2020 he became scientific consultant for the documentaries Starman and Space Beyond, both dedicated to ESA astronaut Luca Parmitano’s Beyond mission. He is head of content for </a:t>
            </a:r>
            <a:r>
              <a:rPr lang="en-GB" sz="1200" i="0" dirty="0" err="1">
                <a:latin typeface="Microsoft YaHei Light"/>
                <a:ea typeface="Microsoft YaHei Light"/>
                <a:cs typeface="Kigelia"/>
              </a:rPr>
              <a:t>AstroPaolo</a:t>
            </a:r>
            <a:r>
              <a:rPr lang="en-GB" sz="1200" i="0" dirty="0">
                <a:latin typeface="Microsoft YaHei Light"/>
                <a:ea typeface="Microsoft YaHei Light"/>
                <a:cs typeface="Kigelia"/>
              </a:rPr>
              <a:t>, former ESA astronaut Paolo Nespoli’s new business venture.</a:t>
            </a:r>
            <a:br>
              <a:rPr lang="en-GB" sz="1200" i="0" dirty="0">
                <a:latin typeface="Microsoft YaHei Light"/>
                <a:ea typeface="Microsoft YaHei Light"/>
                <a:cs typeface="Kigelia"/>
              </a:rPr>
            </a:br>
            <a:r>
              <a:rPr lang="en-GB" sz="1200" i="0" dirty="0">
                <a:latin typeface="Microsoft YaHei Light"/>
                <a:ea typeface="Microsoft YaHei Light"/>
                <a:cs typeface="Kigelia"/>
              </a:rPr>
              <a:t>Since 2021 he’s been co-author and host of a Space divulgation program produced by Libero </a:t>
            </a:r>
            <a:r>
              <a:rPr lang="en-GB" sz="1200" i="0" dirty="0" err="1">
                <a:latin typeface="Microsoft YaHei Light"/>
                <a:ea typeface="Microsoft YaHei Light"/>
                <a:cs typeface="Kigelia"/>
              </a:rPr>
              <a:t>Produzioni</a:t>
            </a:r>
            <a:r>
              <a:rPr lang="en-GB" sz="1200" i="0" dirty="0">
                <a:latin typeface="Microsoft YaHei Light"/>
                <a:ea typeface="Microsoft YaHei Light"/>
                <a:cs typeface="Kigelia"/>
              </a:rPr>
              <a:t> TV, namely Space Walks which airs on Rai 4 and Rai Play. Since 22nd January 2022, the program is also available on Rai Italia. In 2022 he published the </a:t>
            </a:r>
            <a:r>
              <a:rPr lang="en-GB" sz="1200" i="0" dirty="0" err="1">
                <a:latin typeface="Microsoft YaHei Light"/>
                <a:ea typeface="Microsoft YaHei Light"/>
                <a:cs typeface="Kigelia"/>
              </a:rPr>
              <a:t>AstroWired</a:t>
            </a:r>
            <a:r>
              <a:rPr lang="en-GB" sz="1200" i="0" dirty="0">
                <a:latin typeface="Microsoft YaHei Light"/>
                <a:ea typeface="Microsoft YaHei Light"/>
                <a:cs typeface="Kigelia"/>
              </a:rPr>
              <a:t> podcast which addresses the relationship between space and science fiction. Amazon describes it as the “revelation podcast of the year”. He also serves as UNICEF Italy’s testimonial Among his books: </a:t>
            </a:r>
            <a:r>
              <a:rPr lang="en-GB" sz="1200" i="0" dirty="0" err="1">
                <a:latin typeface="Microsoft YaHei Light"/>
                <a:ea typeface="Microsoft YaHei Light"/>
                <a:cs typeface="Kigelia"/>
              </a:rPr>
              <a:t>Ti</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racconto</a:t>
            </a:r>
            <a:r>
              <a:rPr lang="en-GB" sz="1200" i="0" dirty="0">
                <a:latin typeface="Microsoft YaHei Light"/>
                <a:ea typeface="Microsoft YaHei Light"/>
                <a:cs typeface="Kigelia"/>
              </a:rPr>
              <a:t> un film (2005, with Roberto Escobar, Raffaello Cortina Editore), Il </a:t>
            </a:r>
            <a:r>
              <a:rPr lang="en-GB" sz="1200" i="0" dirty="0" err="1">
                <a:latin typeface="Microsoft YaHei Light"/>
                <a:ea typeface="Microsoft YaHei Light"/>
                <a:cs typeface="Kigelia"/>
              </a:rPr>
              <a:t>ritiro</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sociale</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negli</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adolescenti</a:t>
            </a:r>
            <a:r>
              <a:rPr lang="en-GB" sz="1200" i="0" dirty="0">
                <a:latin typeface="Microsoft YaHei Light"/>
                <a:ea typeface="Microsoft YaHei Light"/>
                <a:cs typeface="Kigelia"/>
              </a:rPr>
              <a:t> (2019, edited by Matteo </a:t>
            </a:r>
            <a:r>
              <a:rPr lang="en-GB" sz="1200" i="0" dirty="0" err="1">
                <a:latin typeface="Microsoft YaHei Light"/>
                <a:ea typeface="Microsoft YaHei Light"/>
                <a:cs typeface="Kigelia"/>
              </a:rPr>
              <a:t>Lancini</a:t>
            </a:r>
            <a:r>
              <a:rPr lang="en-GB" sz="1200" i="0" dirty="0">
                <a:latin typeface="Microsoft YaHei Light"/>
                <a:ea typeface="Microsoft YaHei Light"/>
                <a:cs typeface="Kigelia"/>
              </a:rPr>
              <a:t>, Raffaello Cortina Editore), Io </a:t>
            </a:r>
            <a:r>
              <a:rPr lang="en-GB" sz="1200" i="0" dirty="0" err="1">
                <a:latin typeface="Microsoft YaHei Light"/>
                <a:ea typeface="Microsoft YaHei Light"/>
                <a:cs typeface="Kigelia"/>
              </a:rPr>
              <a:t>sono</a:t>
            </a:r>
            <a:r>
              <a:rPr lang="en-GB" sz="1200" i="0" dirty="0">
                <a:latin typeface="Microsoft YaHei Light"/>
                <a:ea typeface="Microsoft YaHei Light"/>
                <a:cs typeface="Kigelia"/>
              </a:rPr>
              <a:t> Pow3r, (2020, with Giorgio Calandrelli , Salani Editore), </a:t>
            </a:r>
            <a:r>
              <a:rPr lang="en-GB" sz="1200" i="0" dirty="0" err="1">
                <a:latin typeface="Microsoft YaHei Light"/>
                <a:ea typeface="Microsoft YaHei Light"/>
                <a:cs typeface="Kigelia"/>
              </a:rPr>
              <a:t>L’esplorazione</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dello</a:t>
            </a:r>
            <a:r>
              <a:rPr lang="en-GB" sz="1200" i="0" dirty="0">
                <a:latin typeface="Microsoft YaHei Light"/>
                <a:ea typeface="Microsoft YaHei Light"/>
                <a:cs typeface="Kigelia"/>
              </a:rPr>
              <a:t> </a:t>
            </a:r>
            <a:r>
              <a:rPr lang="en-GB" sz="1200" i="0" dirty="0" err="1">
                <a:latin typeface="Microsoft YaHei Light"/>
                <a:ea typeface="Microsoft YaHei Light"/>
                <a:cs typeface="Kigelia"/>
              </a:rPr>
              <a:t>spazio</a:t>
            </a:r>
            <a:r>
              <a:rPr lang="en-GB" sz="1200" i="0" dirty="0">
                <a:latin typeface="Microsoft YaHei Light"/>
                <a:ea typeface="Microsoft YaHei Light"/>
                <a:cs typeface="Kigelia"/>
              </a:rPr>
              <a:t> (2021, Le </a:t>
            </a:r>
            <a:r>
              <a:rPr lang="en-GB" sz="1200" i="0" dirty="0" err="1">
                <a:latin typeface="Microsoft YaHei Light"/>
                <a:ea typeface="Microsoft YaHei Light"/>
                <a:cs typeface="Kigelia"/>
              </a:rPr>
              <a:t>Scienze</a:t>
            </a:r>
            <a:r>
              <a:rPr lang="en-GB" sz="1200" i="0" dirty="0">
                <a:latin typeface="Microsoft YaHei Light"/>
                <a:ea typeface="Microsoft YaHei Light"/>
                <a:cs typeface="Kigelia"/>
              </a:rPr>
              <a:t> / La Repubblica) and Spazio al Futuro (2021, </a:t>
            </a:r>
            <a:r>
              <a:rPr lang="en-GB" sz="1200" i="0" dirty="0" err="1">
                <a:latin typeface="Microsoft YaHei Light"/>
                <a:ea typeface="Microsoft YaHei Light"/>
                <a:cs typeface="Kigelia"/>
              </a:rPr>
              <a:t>Bfc</a:t>
            </a:r>
            <a:r>
              <a:rPr lang="en-GB" sz="1200" i="0" dirty="0">
                <a:latin typeface="Microsoft YaHei Light"/>
                <a:ea typeface="Microsoft YaHei Light"/>
                <a:cs typeface="Kigelia"/>
              </a:rPr>
              <a:t> Books-Telespazio / Leonardo Com</a:t>
            </a:r>
          </a:p>
        </p:txBody>
      </p:sp>
      <p:sp>
        <p:nvSpPr>
          <p:cNvPr id="7" name="Subtitle 2">
            <a:extLst>
              <a:ext uri="{FF2B5EF4-FFF2-40B4-BE49-F238E27FC236}">
                <a16:creationId xmlns:a16="http://schemas.microsoft.com/office/drawing/2014/main" id="{9709978D-9B84-265C-A4C8-BD71A695ACDE}"/>
              </a:ext>
            </a:extLst>
          </p:cNvPr>
          <p:cNvSpPr>
            <a:spLocks noGrp="1"/>
          </p:cNvSpPr>
          <p:nvPr>
            <p:ph type="subTitle" idx="1"/>
          </p:nvPr>
        </p:nvSpPr>
        <p:spPr>
          <a:xfrm>
            <a:off x="314325" y="3880237"/>
            <a:ext cx="4987147" cy="1862029"/>
          </a:xfrm>
        </p:spPr>
        <p:txBody>
          <a:bodyPr rtlCol="0"/>
          <a:lstStyle/>
          <a:p>
            <a:r>
              <a:rPr lang="en-GB" sz="2800">
                <a:latin typeface="+mj-lt"/>
                <a:ea typeface="+mj-ea"/>
                <a:cs typeface="+mj-cs"/>
              </a:rPr>
              <a:t>Emilio Cozzi</a:t>
            </a:r>
          </a:p>
          <a:p>
            <a:pPr rtl="0"/>
            <a:endParaRPr lang="en-GB" sz="2400">
              <a:latin typeface="+mj-lt"/>
              <a:ea typeface="+mj-ea"/>
              <a:cs typeface="+mj-cs"/>
            </a:endParaRPr>
          </a:p>
          <a:p>
            <a:pPr rtl="0"/>
            <a:r>
              <a:rPr lang="en-GB" sz="2400">
                <a:latin typeface="+mj-lt"/>
                <a:ea typeface="+mj-ea"/>
                <a:cs typeface="+mj-cs"/>
              </a:rPr>
              <a:t>Presenter/Moderator</a:t>
            </a:r>
          </a:p>
          <a:p>
            <a:pPr rtl="0"/>
            <a:endParaRPr lang="en-GB" sz="2400">
              <a:latin typeface="+mj-lt"/>
              <a:ea typeface="+mj-ea"/>
              <a:cs typeface="+mj-cs"/>
            </a:endParaRPr>
          </a:p>
        </p:txBody>
      </p:sp>
      <p:pic>
        <p:nvPicPr>
          <p:cNvPr id="5" name="Picture 5">
            <a:extLst>
              <a:ext uri="{FF2B5EF4-FFF2-40B4-BE49-F238E27FC236}">
                <a16:creationId xmlns:a16="http://schemas.microsoft.com/office/drawing/2014/main" id="{41AA1D78-92B7-7467-85C4-9E1E884539AF}"/>
              </a:ext>
            </a:extLst>
          </p:cNvPr>
          <p:cNvPicPr>
            <a:picLocks noGrp="1" noChangeAspect="1"/>
          </p:cNvPicPr>
          <p:nvPr>
            <p:ph type="pic" sz="quarter" idx="10"/>
          </p:nvPr>
        </p:nvPicPr>
        <p:blipFill>
          <a:blip r:embed="rId3"/>
          <a:srcRect l="16667" r="16667"/>
          <a:stretch/>
        </p:blipFill>
        <p:spPr/>
      </p:pic>
    </p:spTree>
    <p:extLst>
      <p:ext uri="{BB962C8B-B14F-4D97-AF65-F5344CB8AC3E}">
        <p14:creationId xmlns:p14="http://schemas.microsoft.com/office/powerpoint/2010/main" val="327984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Kristof </a:t>
            </a:r>
            <a:r>
              <a:rPr lang="en-GB" sz="1500" i="0" err="1">
                <a:latin typeface="Microsoft YaHei Light" panose="020B0502040204020203" pitchFamily="34" charset="-122"/>
                <a:ea typeface="Microsoft YaHei Light" panose="020B0502040204020203" pitchFamily="34" charset="-122"/>
                <a:cs typeface="Kigelia" panose="020B0502040204020203" pitchFamily="34" charset="0"/>
              </a:rPr>
              <a:t>Braekeleire</a:t>
            </a: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 is a graphic facilitator, strategist, illustrator and author.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He spent twenty years at Hewlett-Packard, ending up at the global headquarters where he was trained and seasoned as a visual strategist. In 2017 he started up JIXSO, a visual facilitation business, and the Visual </a:t>
            </a:r>
            <a:r>
              <a:rPr lang="en-GB" sz="1500" i="0" err="1">
                <a:latin typeface="Microsoft YaHei Light" panose="020B0502040204020203" pitchFamily="34" charset="-122"/>
                <a:ea typeface="Microsoft YaHei Light" panose="020B0502040204020203" pitchFamily="34" charset="-122"/>
                <a:cs typeface="Kigelia" panose="020B0502040204020203" pitchFamily="34" charset="0"/>
              </a:rPr>
              <a:t>Senseformers</a:t>
            </a: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a:t>
            </a:r>
          </a:p>
        </p:txBody>
      </p:sp>
      <p:pic>
        <p:nvPicPr>
          <p:cNvPr id="16" name="Picture Placeholder 15" descr="A person in a denim shirt&#10;&#10;Description automatically generated with low confidence">
            <a:extLst>
              <a:ext uri="{FF2B5EF4-FFF2-40B4-BE49-F238E27FC236}">
                <a16:creationId xmlns:a16="http://schemas.microsoft.com/office/drawing/2014/main" id="{46C098C2-27BE-44AD-7518-9B3AFD224531}"/>
              </a:ext>
            </a:extLst>
          </p:cNvPr>
          <p:cNvPicPr>
            <a:picLocks noGrp="1" noChangeAspect="1"/>
          </p:cNvPicPr>
          <p:nvPr>
            <p:ph type="pic" sz="quarter" idx="10"/>
          </p:nvPr>
        </p:nvPicPr>
        <p:blipFill>
          <a:blip r:embed="rId3"/>
          <a:srcRect l="8353" r="8353"/>
          <a:stretch>
            <a:fillRect/>
          </a:stretch>
        </p:blipFill>
        <p:spPr/>
      </p:pic>
      <p:sp>
        <p:nvSpPr>
          <p:cNvPr id="19" name="Subtitle 2">
            <a:extLst>
              <a:ext uri="{FF2B5EF4-FFF2-40B4-BE49-F238E27FC236}">
                <a16:creationId xmlns:a16="http://schemas.microsoft.com/office/drawing/2014/main" id="{89069D0B-A4BD-323F-B2B0-F597325B5D20}"/>
              </a:ext>
            </a:extLst>
          </p:cNvPr>
          <p:cNvSpPr>
            <a:spLocks noGrp="1"/>
          </p:cNvSpPr>
          <p:nvPr>
            <p:ph type="subTitle" idx="1"/>
          </p:nvPr>
        </p:nvSpPr>
        <p:spPr>
          <a:xfrm>
            <a:off x="314325" y="3880237"/>
            <a:ext cx="4987147" cy="1862029"/>
          </a:xfrm>
        </p:spPr>
        <p:txBody>
          <a:bodyPr rtlCol="0"/>
          <a:lstStyle/>
          <a:p>
            <a:pPr rtl="0"/>
            <a:r>
              <a:rPr lang="en-GB" sz="2800">
                <a:latin typeface="+mj-lt"/>
                <a:ea typeface="+mj-ea"/>
                <a:cs typeface="+mj-cs"/>
              </a:rPr>
              <a:t>Kristof </a:t>
            </a:r>
            <a:r>
              <a:rPr lang="en-GB" sz="2800" err="1">
                <a:latin typeface="+mj-lt"/>
                <a:ea typeface="+mj-ea"/>
                <a:cs typeface="+mj-cs"/>
              </a:rPr>
              <a:t>Braekeleire</a:t>
            </a:r>
            <a:endParaRPr lang="en-GB" sz="2800">
              <a:latin typeface="+mj-lt"/>
              <a:ea typeface="+mj-ea"/>
              <a:cs typeface="+mj-cs"/>
            </a:endParaRPr>
          </a:p>
          <a:p>
            <a:pPr rtl="0"/>
            <a:endParaRPr lang="en-GB" sz="2400">
              <a:latin typeface="+mj-lt"/>
              <a:ea typeface="+mj-ea"/>
              <a:cs typeface="+mj-cs"/>
            </a:endParaRPr>
          </a:p>
          <a:p>
            <a:pPr rtl="0"/>
            <a:endParaRPr lang="en-GB" sz="2400">
              <a:latin typeface="+mj-lt"/>
              <a:ea typeface="+mj-ea"/>
              <a:cs typeface="+mj-cs"/>
            </a:endParaRPr>
          </a:p>
          <a:p>
            <a:pPr rtl="0"/>
            <a:endParaRPr lang="en-GB" sz="2400">
              <a:latin typeface="+mj-lt"/>
              <a:ea typeface="+mj-ea"/>
              <a:cs typeface="+mj-cs"/>
            </a:endParaRPr>
          </a:p>
        </p:txBody>
      </p:sp>
    </p:spTree>
    <p:extLst>
      <p:ext uri="{BB962C8B-B14F-4D97-AF65-F5344CB8AC3E}">
        <p14:creationId xmlns:p14="http://schemas.microsoft.com/office/powerpoint/2010/main" val="1702892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BF893860-5696-CA89-724A-BFC357703610}"/>
              </a:ext>
            </a:extLst>
          </p:cNvPr>
          <p:cNvSpPr>
            <a:spLocks noGrp="1"/>
          </p:cNvSpPr>
          <p:nvPr>
            <p:ph type="subTitle" idx="1"/>
          </p:nvPr>
        </p:nvSpPr>
        <p:spPr>
          <a:xfrm>
            <a:off x="314325" y="3880237"/>
            <a:ext cx="4987147" cy="2224290"/>
          </a:xfrm>
        </p:spPr>
        <p:txBody>
          <a:bodyPr rtlCol="0"/>
          <a:lstStyle/>
          <a:p>
            <a:r>
              <a:rPr lang="en-GB" sz="2800">
                <a:latin typeface="+mj-lt"/>
                <a:ea typeface="+mj-ea"/>
                <a:cs typeface="+mj-cs"/>
              </a:rPr>
              <a:t>Domenico </a:t>
            </a:r>
            <a:r>
              <a:rPr lang="en-GB" sz="2800" err="1">
                <a:latin typeface="+mj-lt"/>
                <a:ea typeface="+mj-ea"/>
                <a:cs typeface="+mj-cs"/>
              </a:rPr>
              <a:t>Mignolo</a:t>
            </a:r>
            <a:endParaRPr lang="en-US" err="1"/>
          </a:p>
          <a:p>
            <a:endParaRPr lang="en-GB" sz="2400">
              <a:latin typeface="Century Schoolbook"/>
            </a:endParaRPr>
          </a:p>
          <a:p>
            <a:r>
              <a:rPr lang="en-GB" sz="2200">
                <a:latin typeface="+mj-lt"/>
                <a:ea typeface="+mj-ea"/>
                <a:cs typeface="+mj-cs"/>
              </a:rPr>
              <a:t>Head of Ground Segment Section</a:t>
            </a:r>
            <a:endParaRPr lang="en-GB"/>
          </a:p>
          <a:p>
            <a:r>
              <a:rPr lang="en-GB" sz="2200">
                <a:latin typeface="+mj-lt"/>
                <a:ea typeface="+mj-ea"/>
                <a:cs typeface="+mj-cs"/>
              </a:rPr>
              <a:t>Directorate of Telecommunications &amp; Integrated Applications</a:t>
            </a:r>
            <a:endParaRPr lang="en-GB"/>
          </a:p>
          <a:p>
            <a:r>
              <a:rPr lang="en-GB" sz="2200">
                <a:latin typeface="Century Schoolbook"/>
                <a:ea typeface="+mn-lt"/>
                <a:cs typeface="+mn-lt"/>
              </a:rPr>
              <a:t>European Space Agency (ESA)</a:t>
            </a:r>
            <a:endParaRPr lang="en-GB">
              <a:ea typeface="+mj-ea"/>
              <a:cs typeface="+mj-cs"/>
            </a:endParaRPr>
          </a:p>
        </p:txBody>
      </p:sp>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691211" y="1631086"/>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Domenico </a:t>
            </a:r>
            <a:r>
              <a:rPr lang="en-GB" sz="1500" i="0" err="1">
                <a:latin typeface="Microsoft YaHei Light"/>
                <a:ea typeface="Microsoft YaHei Light"/>
                <a:cs typeface="Kigelia"/>
              </a:rPr>
              <a:t>Mignolo</a:t>
            </a:r>
            <a:r>
              <a:rPr lang="en-GB" sz="1500" i="0">
                <a:latin typeface="Microsoft YaHei Light"/>
                <a:ea typeface="Microsoft YaHei Light"/>
                <a:cs typeface="Kigelia"/>
              </a:rPr>
              <a:t> received a Master's Degree in computer science engineering with specialisation in electronics and telecommunication in 1998. In 2011, he received the Executive Master in business administration from Erasmus School of Management (RSM).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In 1999, he joined Alenia Spazio (IT), where he performed research on satellite systems communication protocols, two-way satellite user terminals and coordinating the DVB-RCS standardisation activities. In 2002, he joined the European Space Agency, Research and Technology Centre (ESTEC) (Noordwijk, the Netherlands) where he is now head of Ground Segment technologies and products section as well as deputy for the ARTES Core Competitiveness programme in the Telecommunication and Integrated Application Directorate.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At ESA, he has been technical officer of several two-way satellite systems, ground and user segment study and development projects and standardisation activities. He also contributed to the initiation of several new programmes and Public Private Partnership (PPP) projects. </a:t>
            </a:r>
          </a:p>
          <a:p>
            <a:pPr>
              <a:lnSpc>
                <a:spcPct val="100000"/>
              </a:lnSpc>
            </a:pPr>
            <a:endParaRPr lang="en-GB" sz="1200" i="0">
              <a:latin typeface="Microsoft YaHei Light"/>
              <a:ea typeface="Microsoft YaHei Light"/>
              <a:cs typeface="Kigelia"/>
            </a:endParaRPr>
          </a:p>
          <a:p>
            <a:pPr>
              <a:lnSpc>
                <a:spcPct val="100000"/>
              </a:lnSpc>
            </a:pPr>
            <a:endParaRPr lang="en-GB" sz="1200" i="0">
              <a:latin typeface="Microsoft YaHei Light"/>
              <a:ea typeface="Microsoft YaHei Light"/>
              <a:cs typeface="Kigelia"/>
            </a:endParaRPr>
          </a:p>
        </p:txBody>
      </p:sp>
      <p:pic>
        <p:nvPicPr>
          <p:cNvPr id="4" name="Picture 4">
            <a:extLst>
              <a:ext uri="{FF2B5EF4-FFF2-40B4-BE49-F238E27FC236}">
                <a16:creationId xmlns:a16="http://schemas.microsoft.com/office/drawing/2014/main" id="{2F1DAD02-ED4A-2674-366F-C4305CCEF05B}"/>
              </a:ext>
            </a:extLst>
          </p:cNvPr>
          <p:cNvPicPr>
            <a:picLocks noGrp="1" noChangeAspect="1"/>
          </p:cNvPicPr>
          <p:nvPr>
            <p:ph type="pic" sz="quarter" idx="10"/>
          </p:nvPr>
        </p:nvPicPr>
        <p:blipFill>
          <a:blip r:embed="rId3"/>
          <a:srcRect t="12328" b="12328"/>
          <a:stretch/>
        </p:blipFill>
        <p:spPr/>
      </p:pic>
    </p:spTree>
    <p:extLst>
      <p:ext uri="{BB962C8B-B14F-4D97-AF65-F5344CB8AC3E}">
        <p14:creationId xmlns:p14="http://schemas.microsoft.com/office/powerpoint/2010/main" val="239727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53902" y="1322368"/>
            <a:ext cx="5870355" cy="448132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Andrea </a:t>
            </a:r>
            <a:r>
              <a:rPr lang="en-GB" sz="1500" i="0" err="1">
                <a:latin typeface="Microsoft YaHei Light"/>
                <a:ea typeface="Microsoft YaHei Light"/>
                <a:cs typeface="Kigelia"/>
              </a:rPr>
              <a:t>Patassa</a:t>
            </a:r>
            <a:r>
              <a:rPr lang="en-GB" sz="1500" i="0">
                <a:latin typeface="Microsoft YaHei Light"/>
                <a:ea typeface="Microsoft YaHei Light"/>
                <a:cs typeface="Kigelia"/>
              </a:rPr>
              <a:t> (Spoleto, May 6, 1991) is a test pilot for the Italian Air Force, as well as a member of the European Space Agency (ESA) Astronaut Reserve.</a:t>
            </a:r>
            <a:br>
              <a:rPr lang="en-GB" sz="1500" i="0">
                <a:latin typeface="Microsoft YaHei Light"/>
                <a:ea typeface="Microsoft YaHei Light"/>
                <a:cs typeface="Kigelia"/>
              </a:rPr>
            </a:br>
            <a:endParaRPr lang="en-GB" sz="1500" i="0">
              <a:latin typeface="Microsoft YaHei Light"/>
              <a:ea typeface="Microsoft YaHei Light"/>
              <a:cs typeface="Kigelia"/>
            </a:endParaRPr>
          </a:p>
          <a:p>
            <a:pPr>
              <a:lnSpc>
                <a:spcPct val="100000"/>
              </a:lnSpc>
            </a:pPr>
            <a:r>
              <a:rPr lang="en-GB" sz="1500" i="0">
                <a:latin typeface="Microsoft YaHei Light"/>
                <a:ea typeface="Microsoft YaHei Light"/>
                <a:cs typeface="Kigelia"/>
              </a:rPr>
              <a:t>In 2010, he began his training at the Italian Air Force Academy, obtaining a bachelor's and master's degree in Aeronautical Sciences. In 2015, he trained as a military pilot in the Euro-NATO Joint Jet Pilot Program (ENJJPT) at Sheppard Air Force Base in Texas. After completing his training, he operated as a Eurofighter Typhoon fighter pilot and participated in missions in Lithuania and the Middle East.</a:t>
            </a:r>
            <a:br>
              <a:rPr lang="en-GB" sz="1500" i="0">
                <a:latin typeface="Microsoft YaHei Light"/>
                <a:ea typeface="Microsoft YaHei Light"/>
                <a:cs typeface="Kigelia"/>
              </a:rPr>
            </a:br>
            <a:endParaRPr lang="en-GB" sz="1500" i="0">
              <a:latin typeface="Microsoft YaHei Light"/>
              <a:ea typeface="Microsoft YaHei Light"/>
              <a:cs typeface="Kigelia"/>
            </a:endParaRPr>
          </a:p>
          <a:p>
            <a:pPr>
              <a:lnSpc>
                <a:spcPct val="100000"/>
              </a:lnSpc>
            </a:pPr>
            <a:r>
              <a:rPr lang="en-GB" sz="1500" i="0">
                <a:latin typeface="Microsoft YaHei Light"/>
                <a:ea typeface="Microsoft YaHei Light"/>
                <a:cs typeface="Kigelia"/>
              </a:rPr>
              <a:t>In 2022, he attended the Experimental Test Pilot Course with the United States Air Force at Edwards Air Force Base in California, where he obtained a master's degree in Experimental Flight Test Engineering. During this period, he successfully passed the ESA Astronaut Selection, earning a place in the Astronaut Reserve.</a:t>
            </a:r>
            <a:endParaRPr lang="en-GB"/>
          </a:p>
          <a:p>
            <a:pPr>
              <a:lnSpc>
                <a:spcPct val="100000"/>
              </a:lnSpc>
            </a:pPr>
            <a:r>
              <a:rPr lang="en-GB" sz="1500" i="0">
                <a:latin typeface="Microsoft YaHei Light"/>
                <a:ea typeface="Microsoft YaHei Light"/>
                <a:cs typeface="Kigelia"/>
              </a:rPr>
              <a:t>Currently, he is employed at </a:t>
            </a:r>
            <a:r>
              <a:rPr lang="en-GB" sz="1500" i="0" err="1">
                <a:latin typeface="Microsoft YaHei Light"/>
                <a:ea typeface="Microsoft YaHei Light"/>
                <a:cs typeface="Kigelia"/>
              </a:rPr>
              <a:t>Pratica</a:t>
            </a:r>
            <a:r>
              <a:rPr lang="en-GB" sz="1500" i="0">
                <a:latin typeface="Microsoft YaHei Light"/>
                <a:ea typeface="Microsoft YaHei Light"/>
                <a:cs typeface="Kigelia"/>
              </a:rPr>
              <a:t> di Mare Air Base, where he is involved in the development and testing of various aircraft for the Italian Air Force. He has accumulated a total of approximately 1000 flight hours on over 30 different military aircraft.</a:t>
            </a:r>
            <a:endParaRPr lang="en-GB"/>
          </a:p>
          <a:p>
            <a:pPr>
              <a:lnSpc>
                <a:spcPct val="100000"/>
              </a:lnSpc>
            </a:pPr>
            <a:endParaRPr lang="en-GB" sz="1500" i="0">
              <a:latin typeface="Microsoft YaHei Light"/>
              <a:ea typeface="Microsoft YaHei Light"/>
              <a:cs typeface="Kigelia"/>
            </a:endParaRPr>
          </a:p>
        </p:txBody>
      </p:sp>
      <p:sp>
        <p:nvSpPr>
          <p:cNvPr id="5" name="Subtitle 2">
            <a:extLst>
              <a:ext uri="{FF2B5EF4-FFF2-40B4-BE49-F238E27FC236}">
                <a16:creationId xmlns:a16="http://schemas.microsoft.com/office/drawing/2014/main" id="{19AB65AC-16AC-F902-75E7-0B8260DAD04A}"/>
              </a:ext>
            </a:extLst>
          </p:cNvPr>
          <p:cNvSpPr txBox="1">
            <a:spLocks/>
          </p:cNvSpPr>
          <p:nvPr/>
        </p:nvSpPr>
        <p:spPr>
          <a:xfrm>
            <a:off x="314325" y="4023111"/>
            <a:ext cx="4987147" cy="1935234"/>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r>
              <a:rPr lang="en-GB" sz="2800">
                <a:latin typeface="+mj-lt"/>
                <a:ea typeface="+mj-ea"/>
                <a:cs typeface="+mj-cs"/>
              </a:rPr>
              <a:t>Andrea </a:t>
            </a:r>
            <a:r>
              <a:rPr lang="en-GB" sz="2800" err="1">
                <a:latin typeface="+mj-lt"/>
                <a:ea typeface="+mj-ea"/>
                <a:cs typeface="+mj-cs"/>
              </a:rPr>
              <a:t>Patassa</a:t>
            </a:r>
            <a:endParaRPr lang="en-US" err="1">
              <a:latin typeface="Corbel" panose="020B0503020204020204"/>
              <a:ea typeface="+mj-ea"/>
              <a:cs typeface="+mj-cs"/>
            </a:endParaRPr>
          </a:p>
          <a:p>
            <a:endParaRPr lang="en-US"/>
          </a:p>
          <a:p>
            <a:r>
              <a:rPr lang="en-GB" sz="2400">
                <a:latin typeface="Century Schoolbook"/>
              </a:rPr>
              <a:t>Astronaut</a:t>
            </a:r>
            <a:endParaRPr lang="en-GB"/>
          </a:p>
          <a:p>
            <a:r>
              <a:rPr lang="en-GB" sz="2200">
                <a:latin typeface="Century Schoolbook"/>
                <a:ea typeface="+mj-ea"/>
                <a:cs typeface="+mj-cs"/>
              </a:rPr>
              <a:t>European Space Agency (ESA)</a:t>
            </a:r>
            <a:endParaRPr lang="en-GB">
              <a:ea typeface="+mj-ea"/>
              <a:cs typeface="+mj-cs"/>
            </a:endParaRPr>
          </a:p>
        </p:txBody>
      </p:sp>
      <p:pic>
        <p:nvPicPr>
          <p:cNvPr id="13" name="Picture 13">
            <a:extLst>
              <a:ext uri="{FF2B5EF4-FFF2-40B4-BE49-F238E27FC236}">
                <a16:creationId xmlns:a16="http://schemas.microsoft.com/office/drawing/2014/main" id="{ADEDF1BA-10E8-FA49-79C9-BEA6D365DAA2}"/>
              </a:ext>
            </a:extLst>
          </p:cNvPr>
          <p:cNvPicPr>
            <a:picLocks noGrp="1" noChangeAspect="1"/>
          </p:cNvPicPr>
          <p:nvPr>
            <p:ph type="pic" sz="quarter" idx="10"/>
          </p:nvPr>
        </p:nvPicPr>
        <p:blipFill>
          <a:blip r:embed="rId3"/>
          <a:srcRect l="5943" r="5943"/>
          <a:stretch/>
        </p:blipFill>
        <p:spPr/>
      </p:pic>
    </p:spTree>
    <p:extLst>
      <p:ext uri="{BB962C8B-B14F-4D97-AF65-F5344CB8AC3E}">
        <p14:creationId xmlns:p14="http://schemas.microsoft.com/office/powerpoint/2010/main" val="181950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05323" y="1235975"/>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Since April 2011, Gisela Suess has served as the head of the Institutional Law Division, Legal Services Department of ESA. Previously, she was ESA's administrator in the Human Resources Department and previously an attorney at Law, Willkie Farr &amp; Gallagher in Paris.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Suess has served as a teacher at the International Space University and in the frame of the European Centre of Space Law summer courses and a teacher in the framework of the Master European Law at the Panthéon Sorbonne University, among other positions in law. </a:t>
            </a:r>
            <a:br>
              <a:rPr lang="en-GB" sz="1500" i="0">
                <a:latin typeface="Microsoft YaHei Light"/>
                <a:ea typeface="Microsoft YaHei Light"/>
                <a:cs typeface="Kigelia"/>
              </a:rPr>
            </a:br>
            <a:endParaRPr lang="en-GB" sz="1500" i="0">
              <a:latin typeface="Microsoft YaHei Light"/>
              <a:ea typeface="Microsoft YaHei Light"/>
              <a:cs typeface="Kigelia"/>
            </a:endParaRPr>
          </a:p>
          <a:p>
            <a:pPr>
              <a:lnSpc>
                <a:spcPct val="100000"/>
              </a:lnSpc>
            </a:pPr>
            <a:r>
              <a:rPr lang="en-GB" sz="1500" i="0">
                <a:latin typeface="Microsoft YaHei Light"/>
                <a:ea typeface="Microsoft YaHei Light"/>
                <a:cs typeface="Kigelia"/>
              </a:rPr>
              <a:t>Suess holds first and second state examinations in law and a Doctorate in European law, with distinction.  </a:t>
            </a:r>
          </a:p>
        </p:txBody>
      </p:sp>
      <p:sp>
        <p:nvSpPr>
          <p:cNvPr id="11" name="Subtitle 2">
            <a:extLst>
              <a:ext uri="{FF2B5EF4-FFF2-40B4-BE49-F238E27FC236}">
                <a16:creationId xmlns:a16="http://schemas.microsoft.com/office/drawing/2014/main" id="{21281D65-13E1-AA22-5317-5448905A44B1}"/>
              </a:ext>
            </a:extLst>
          </p:cNvPr>
          <p:cNvSpPr txBox="1">
            <a:spLocks/>
          </p:cNvSpPr>
          <p:nvPr/>
        </p:nvSpPr>
        <p:spPr>
          <a:xfrm>
            <a:off x="314325" y="3880237"/>
            <a:ext cx="4987147" cy="1986947"/>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r>
              <a:rPr lang="en-GB" sz="2800">
                <a:latin typeface="+mj-lt"/>
                <a:ea typeface="+mj-ea"/>
                <a:cs typeface="+mj-cs"/>
              </a:rPr>
              <a:t>Gisela Suess</a:t>
            </a:r>
            <a:endParaRPr lang="en-US">
              <a:ea typeface="+mj-ea"/>
              <a:cs typeface="+mj-cs"/>
            </a:endParaRPr>
          </a:p>
          <a:p>
            <a:endParaRPr lang="en-GB" sz="2400">
              <a:latin typeface="Century Schoolbook"/>
            </a:endParaRPr>
          </a:p>
          <a:p>
            <a:r>
              <a:rPr lang="en-GB" sz="2400">
                <a:latin typeface="+mj-lt"/>
                <a:ea typeface="+mj-ea"/>
                <a:cs typeface="+mj-cs"/>
              </a:rPr>
              <a:t>Head of the Legal Services Department</a:t>
            </a:r>
            <a:endParaRPr lang="en-GB" sz="2400"/>
          </a:p>
          <a:p>
            <a:r>
              <a:rPr lang="en-GB" sz="2400">
                <a:latin typeface="+mj-lt"/>
                <a:ea typeface="+mj-ea"/>
                <a:cs typeface="+mj-cs"/>
              </a:rPr>
              <a:t>European Space Agency (ESA)</a:t>
            </a:r>
            <a:endParaRPr lang="en-GB">
              <a:ea typeface="+mj-ea"/>
              <a:cs typeface="+mj-cs"/>
            </a:endParaRPr>
          </a:p>
        </p:txBody>
      </p:sp>
      <p:pic>
        <p:nvPicPr>
          <p:cNvPr id="4" name="Picture 4">
            <a:extLst>
              <a:ext uri="{FF2B5EF4-FFF2-40B4-BE49-F238E27FC236}">
                <a16:creationId xmlns:a16="http://schemas.microsoft.com/office/drawing/2014/main" id="{F7DC55BD-671F-F3C4-154D-5BA29A076E1C}"/>
              </a:ext>
            </a:extLst>
          </p:cNvPr>
          <p:cNvPicPr>
            <a:picLocks noGrp="1" noChangeAspect="1"/>
          </p:cNvPicPr>
          <p:nvPr>
            <p:ph type="pic" sz="quarter" idx="10"/>
          </p:nvPr>
        </p:nvPicPr>
        <p:blipFill>
          <a:blip r:embed="rId3"/>
          <a:srcRect l="16667" r="16667"/>
          <a:stretch/>
        </p:blipFill>
        <p:spPr>
          <a:xfrm rot="5400000">
            <a:off x="2743200" y="1366837"/>
            <a:ext cx="2398712" cy="2398713"/>
          </a:xfrm>
        </p:spPr>
      </p:pic>
    </p:spTree>
    <p:extLst>
      <p:ext uri="{BB962C8B-B14F-4D97-AF65-F5344CB8AC3E}">
        <p14:creationId xmlns:p14="http://schemas.microsoft.com/office/powerpoint/2010/main" val="59934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BF893860-5696-CA89-724A-BFC357703610}"/>
              </a:ext>
            </a:extLst>
          </p:cNvPr>
          <p:cNvSpPr>
            <a:spLocks noGrp="1"/>
          </p:cNvSpPr>
          <p:nvPr>
            <p:ph type="subTitle" idx="1"/>
          </p:nvPr>
        </p:nvSpPr>
        <p:spPr>
          <a:xfrm>
            <a:off x="314325" y="3880237"/>
            <a:ext cx="4987147" cy="1968209"/>
          </a:xfrm>
        </p:spPr>
        <p:txBody>
          <a:bodyPr rtlCol="0"/>
          <a:lstStyle/>
          <a:p>
            <a:r>
              <a:rPr lang="en-GB" sz="2800">
                <a:latin typeface="+mj-lt"/>
                <a:ea typeface="+mj-ea"/>
                <a:cs typeface="+mj-cs"/>
              </a:rPr>
              <a:t>François Gaullier</a:t>
            </a:r>
            <a:endParaRPr lang="en-US"/>
          </a:p>
          <a:p>
            <a:endParaRPr lang="en-GB" sz="2400">
              <a:latin typeface="+mj-lt"/>
              <a:ea typeface="+mj-ea"/>
              <a:cs typeface="+mj-cs"/>
            </a:endParaRPr>
          </a:p>
          <a:p>
            <a:r>
              <a:rPr lang="en-GB" sz="2200">
                <a:latin typeface="+mj-lt"/>
                <a:ea typeface="+mj-ea"/>
                <a:cs typeface="+mj-cs"/>
              </a:rPr>
              <a:t>Head of Telecommunications and Navigation Systems</a:t>
            </a:r>
          </a:p>
          <a:p>
            <a:r>
              <a:rPr lang="en-GB" sz="2200">
                <a:latin typeface="Century Schoolbook"/>
                <a:ea typeface="+mj-ea"/>
                <a:cs typeface="+mj-cs"/>
              </a:rPr>
              <a:t>Airbus Defence and Space</a:t>
            </a:r>
            <a:endParaRPr lang="en-GB">
              <a:ea typeface="+mj-ea"/>
              <a:cs typeface="+mj-cs"/>
            </a:endParaRPr>
          </a:p>
        </p:txBody>
      </p:sp>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47656" y="1264197"/>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François Gaullier has served as head of Telecommunications and Navigation Systems at Airbus since 2019. He has been instrumental in delivering satellites and systems with the highest quality standard, boosting innovation and industrial efficiency in his organisation.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Gaullier brings more than 25 years of experience to the space business, where he has held a variety of roles over the years within engineering, customer support, product development and as a director.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Gaullier graduated with a degree in aeronautical and space engineering (ISAE-SUPAERO 1988).</a:t>
            </a:r>
            <a:endParaRPr lang="en-US" sz="1500"/>
          </a:p>
          <a:p>
            <a:pPr>
              <a:lnSpc>
                <a:spcPct val="100000"/>
              </a:lnSpc>
            </a:pPr>
            <a:endParaRPr lang="en-GB" sz="1200" i="0">
              <a:latin typeface="Microsoft YaHei Light"/>
              <a:ea typeface="Microsoft YaHei Light"/>
              <a:cs typeface="Kigelia"/>
            </a:endParaRPr>
          </a:p>
        </p:txBody>
      </p:sp>
      <p:pic>
        <p:nvPicPr>
          <p:cNvPr id="13" name="Picture 13">
            <a:extLst>
              <a:ext uri="{FF2B5EF4-FFF2-40B4-BE49-F238E27FC236}">
                <a16:creationId xmlns:a16="http://schemas.microsoft.com/office/drawing/2014/main" id="{A290E924-F5B4-A149-5991-C9FA2A605CE7}"/>
              </a:ext>
            </a:extLst>
          </p:cNvPr>
          <p:cNvPicPr>
            <a:picLocks noGrp="1" noChangeAspect="1"/>
          </p:cNvPicPr>
          <p:nvPr>
            <p:ph type="pic" sz="quarter" idx="10"/>
          </p:nvPr>
        </p:nvPicPr>
        <p:blipFill>
          <a:blip r:embed="rId3"/>
          <a:srcRect t="5912" b="5912"/>
          <a:stretch/>
        </p:blipFill>
        <p:spPr/>
      </p:pic>
    </p:spTree>
    <p:extLst>
      <p:ext uri="{BB962C8B-B14F-4D97-AF65-F5344CB8AC3E}">
        <p14:creationId xmlns:p14="http://schemas.microsoft.com/office/powerpoint/2010/main" val="166829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Holger Krag acquired his master in Aerospace Engineering at the University of Braunschweig, followed by a 4-year research period at the Institute of Aerospace System where he focussed on space debris modelling and surveillance. Today, he serves as the head of the Space Safety Programme in the Directorate of Operations, ESA-ESOC, in Darmstadt, Germany.</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Krag joined ESA as an analysist in the Space Debris Office, where he worked on establishing risk models and an operational collision avoidance system and contributed to first space surveillance studies. In 2014, he took the position of the head of the Space Debris Office, which provided fundamental support to ESA’s Space Situational Awareness Programme. In 2019, he became the head of the programme and prepared the evolution into the new Space Safety Programme which was established at the Space19+ Ministerial.</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a:ea typeface="Microsoft YaHei Light"/>
                <a:cs typeface="Kigelia"/>
              </a:rPr>
            </a:br>
            <a:r>
              <a:rPr lang="en-GB" sz="1500" i="0">
                <a:latin typeface="Microsoft YaHei Light"/>
                <a:ea typeface="Microsoft YaHei Light"/>
                <a:cs typeface="Kigelia"/>
              </a:rPr>
              <a:t>His current duties comprise the implementation of the Programme and managing the resources delegated to the Programme Office in the areas of space weather, space debris, planetary defence, Clean Space and frequency management.</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a:ea typeface="Microsoft YaHei Light"/>
                <a:cs typeface="Kigelia"/>
              </a:rPr>
            </a:br>
            <a:endParaRPr lang="en-GB" sz="1500" i="0">
              <a:latin typeface="Microsoft YaHei Light"/>
              <a:ea typeface="Microsoft YaHei Light"/>
              <a:cs typeface="Kigelia"/>
            </a:endParaRPr>
          </a:p>
        </p:txBody>
      </p:sp>
      <p:pic>
        <p:nvPicPr>
          <p:cNvPr id="12" name="Picture Placeholder 11" descr="A person in a suit&#10;&#10;Description automatically generated with medium confidence">
            <a:extLst>
              <a:ext uri="{FF2B5EF4-FFF2-40B4-BE49-F238E27FC236}">
                <a16:creationId xmlns:a16="http://schemas.microsoft.com/office/drawing/2014/main" id="{406A8B73-24E3-9620-C116-F6B305E675C4}"/>
              </a:ext>
            </a:extLst>
          </p:cNvPr>
          <p:cNvPicPr>
            <a:picLocks noGrp="1" noChangeAspect="1"/>
          </p:cNvPicPr>
          <p:nvPr>
            <p:ph type="pic" sz="quarter" idx="10"/>
          </p:nvPr>
        </p:nvPicPr>
        <p:blipFill>
          <a:blip r:embed="rId3"/>
          <a:srcRect l="16659" r="16659"/>
          <a:stretch>
            <a:fillRect/>
          </a:stretch>
        </p:blipFill>
        <p:spPr/>
      </p:pic>
      <p:sp>
        <p:nvSpPr>
          <p:cNvPr id="10" name="Subtitle 2">
            <a:extLst>
              <a:ext uri="{FF2B5EF4-FFF2-40B4-BE49-F238E27FC236}">
                <a16:creationId xmlns:a16="http://schemas.microsoft.com/office/drawing/2014/main" id="{752C1B1D-E92E-DA01-8053-9D466D594986}"/>
              </a:ext>
            </a:extLst>
          </p:cNvPr>
          <p:cNvSpPr>
            <a:spLocks noGrp="1"/>
          </p:cNvSpPr>
          <p:nvPr>
            <p:ph type="subTitle" idx="1"/>
          </p:nvPr>
        </p:nvSpPr>
        <p:spPr>
          <a:xfrm>
            <a:off x="314325" y="3880237"/>
            <a:ext cx="4987147" cy="2397795"/>
          </a:xfrm>
        </p:spPr>
        <p:txBody>
          <a:bodyPr rtlCol="0"/>
          <a:lstStyle/>
          <a:p>
            <a:r>
              <a:rPr lang="en-GB" sz="2800">
                <a:latin typeface="+mj-lt"/>
                <a:ea typeface="+mj-ea"/>
                <a:cs typeface="+mj-cs"/>
              </a:rPr>
              <a:t>Holger Krag </a:t>
            </a:r>
          </a:p>
          <a:p>
            <a:pPr rtl="0"/>
            <a:endParaRPr lang="en-GB" sz="2800">
              <a:latin typeface="+mj-lt"/>
              <a:ea typeface="+mj-ea"/>
              <a:cs typeface="+mj-cs"/>
            </a:endParaRPr>
          </a:p>
          <a:p>
            <a:r>
              <a:rPr lang="en-GB" sz="2200">
                <a:latin typeface="+mj-lt"/>
                <a:ea typeface="+mj-ea"/>
                <a:cs typeface="+mj-cs"/>
              </a:rPr>
              <a:t>Head of the Space Safety Programme </a:t>
            </a:r>
          </a:p>
          <a:p>
            <a:pPr rtl="0"/>
            <a:r>
              <a:rPr lang="en-GB" sz="2400">
                <a:latin typeface="+mj-lt"/>
                <a:ea typeface="+mj-ea"/>
                <a:cs typeface="+mj-cs"/>
              </a:rPr>
              <a:t>Directorate of Operations</a:t>
            </a:r>
          </a:p>
          <a:p>
            <a:r>
              <a:rPr lang="en-GB" sz="2400">
                <a:latin typeface="+mj-lt"/>
                <a:ea typeface="+mj-ea"/>
                <a:cs typeface="+mj-cs"/>
              </a:rPr>
              <a:t>European Space Agency (ESA)</a:t>
            </a:r>
            <a:endParaRPr lang="en-GB">
              <a:ea typeface="+mj-ea"/>
              <a:cs typeface="+mj-cs"/>
            </a:endParaRPr>
          </a:p>
        </p:txBody>
      </p:sp>
    </p:spTree>
    <p:extLst>
      <p:ext uri="{BB962C8B-B14F-4D97-AF65-F5344CB8AC3E}">
        <p14:creationId xmlns:p14="http://schemas.microsoft.com/office/powerpoint/2010/main" val="353101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Sergio Buonomo is an electromagnetic engineer, with experience in the field of radiocommunications and technology. After completing his studies in engineering at the University of Naples, Italy, he began his professional journey in various industries specialised in radiocommunications and applied science.</a:t>
            </a:r>
          </a:p>
          <a:p>
            <a:pPr>
              <a:lnSpc>
                <a:spcPct val="100000"/>
              </a:lnSpc>
            </a:pP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In 1991 he ESA for eight years, where he contributed to several satellite projects and scientific research activities working on antennas and propagation modelling. He transitioned to the International Telecommunication Union (ITU) in 1999 and covered several positions on technical support activities.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Buonomo currently serves as Chief of the Study Groups Department. In this leadership position, he oversees and guides the work of study groups, facilitating collaboration and consensus-building among industry experts, government representatives, and technical specialists coming from all over the world.</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endParaRPr lang="en-GB" sz="1500" i="0">
              <a:latin typeface="Microsoft YaHei Light"/>
              <a:ea typeface="Microsoft YaHei Light"/>
              <a:cs typeface="Kigelia"/>
            </a:endParaRPr>
          </a:p>
        </p:txBody>
      </p:sp>
      <p:sp>
        <p:nvSpPr>
          <p:cNvPr id="3" name="Subtitle 2">
            <a:extLst>
              <a:ext uri="{FF2B5EF4-FFF2-40B4-BE49-F238E27FC236}">
                <a16:creationId xmlns:a16="http://schemas.microsoft.com/office/drawing/2014/main" id="{7E42C4E3-AFAF-4630-AF6D-21FB3C29CF71}"/>
              </a:ext>
            </a:extLst>
          </p:cNvPr>
          <p:cNvSpPr>
            <a:spLocks noGrp="1"/>
          </p:cNvSpPr>
          <p:nvPr>
            <p:ph type="subTitle" idx="1"/>
          </p:nvPr>
        </p:nvSpPr>
        <p:spPr>
          <a:xfrm>
            <a:off x="171451" y="3990976"/>
            <a:ext cx="5130022" cy="2019300"/>
          </a:xfrm>
        </p:spPr>
        <p:txBody>
          <a:bodyPr rtlCol="0"/>
          <a:lstStyle/>
          <a:p>
            <a:pPr rtl="0"/>
            <a:r>
              <a:rPr lang="en-GB" sz="2800">
                <a:latin typeface="+mj-lt"/>
                <a:ea typeface="+mj-ea"/>
                <a:cs typeface="+mj-cs"/>
              </a:rPr>
              <a:t>Sergio Buonomo</a:t>
            </a:r>
          </a:p>
          <a:p>
            <a:pPr rtl="0"/>
            <a:endParaRPr lang="en-GB" sz="2800">
              <a:latin typeface="+mj-lt"/>
              <a:ea typeface="+mj-ea"/>
              <a:cs typeface="+mj-cs"/>
            </a:endParaRPr>
          </a:p>
          <a:p>
            <a:pPr rtl="0"/>
            <a:r>
              <a:rPr lang="en-GB" sz="2000">
                <a:latin typeface="+mj-lt"/>
                <a:ea typeface="+mj-ea"/>
                <a:cs typeface="+mj-cs"/>
              </a:rPr>
              <a:t>Chief of Study Groups / Department</a:t>
            </a:r>
          </a:p>
          <a:p>
            <a:pPr rtl="0"/>
            <a:r>
              <a:rPr lang="en-GB" sz="2000">
                <a:latin typeface="+mj-lt"/>
                <a:ea typeface="+mj-ea"/>
                <a:cs typeface="+mj-cs"/>
              </a:rPr>
              <a:t>Radiocommunication Bureau</a:t>
            </a:r>
          </a:p>
          <a:p>
            <a:pPr rtl="0"/>
            <a:r>
              <a:rPr lang="en-GB" sz="2000">
                <a:latin typeface="+mj-lt"/>
                <a:ea typeface="+mj-ea"/>
                <a:cs typeface="+mj-cs"/>
              </a:rPr>
              <a:t>International Telecommunication Union</a:t>
            </a:r>
          </a:p>
        </p:txBody>
      </p:sp>
      <p:pic>
        <p:nvPicPr>
          <p:cNvPr id="7" name="Picture Placeholder 6" descr="A person in a suit and tie&#10;&#10;Description automatically generated with medium confidence">
            <a:extLst>
              <a:ext uri="{FF2B5EF4-FFF2-40B4-BE49-F238E27FC236}">
                <a16:creationId xmlns:a16="http://schemas.microsoft.com/office/drawing/2014/main" id="{8C8C8EBE-F501-70F7-30B8-308A47369C84}"/>
              </a:ext>
            </a:extLst>
          </p:cNvPr>
          <p:cNvPicPr>
            <a:picLocks noGrp="1" noChangeAspect="1"/>
          </p:cNvPicPr>
          <p:nvPr>
            <p:ph type="pic" sz="quarter" idx="10"/>
          </p:nvPr>
        </p:nvPicPr>
        <p:blipFill>
          <a:blip r:embed="rId3"/>
          <a:srcRect l="7080" r="7080"/>
          <a:stretch>
            <a:fillRect/>
          </a:stretch>
        </p:blipFill>
        <p:spPr/>
      </p:pic>
    </p:spTree>
    <p:extLst>
      <p:ext uri="{BB962C8B-B14F-4D97-AF65-F5344CB8AC3E}">
        <p14:creationId xmlns:p14="http://schemas.microsoft.com/office/powerpoint/2010/main" val="194107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47656" y="1264197"/>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Piero Angeletti received a Laurea degree in electronic engineering from the University of Ancona in 1996, and a PhD in electromagnetism from the University of Rome “La Sapienza” in 2010.</a:t>
            </a:r>
            <a:endParaRPr lang="en-US" sz="1500">
              <a:latin typeface="Microsoft YaHei Light"/>
              <a:ea typeface="Microsoft YaHei Light"/>
            </a:endParaRPr>
          </a:p>
          <a:p>
            <a:pPr>
              <a:lnSpc>
                <a:spcPct val="100000"/>
              </a:lnSpc>
            </a:pPr>
            <a:br>
              <a:rPr lang="en-GB" sz="1500" i="0">
                <a:latin typeface="Microsoft YaHei Light"/>
                <a:ea typeface="Microsoft YaHei Light"/>
                <a:cs typeface="Kigelia"/>
              </a:rPr>
            </a:br>
            <a:r>
              <a:rPr lang="en-GB" sz="1500" i="0">
                <a:latin typeface="Microsoft YaHei Light"/>
                <a:ea typeface="Microsoft YaHei Light"/>
                <a:cs typeface="Kigelia"/>
              </a:rPr>
              <a:t>Angeletti joined the European Space Research and Technology Center (ESTEC) of the European Space Agency (ESA), in 2004. In his current position as head of the Radio Frequency Payloads and Technology Division of the ESA Directorate of Technology, Engineering and Quality, he is leading a multidisciplinary team of renewed experts, which is responsible for RF payloads and technologies for space and ground applications, as well as propagation &amp; wave interactions, and associated laboratory facilities.</a:t>
            </a:r>
            <a:endParaRPr lang="en-GB" sz="1500">
              <a:latin typeface="Microsoft YaHei Light"/>
              <a:ea typeface="Microsoft YaHei Light"/>
            </a:endParaRPr>
          </a:p>
          <a:p>
            <a:pPr>
              <a:lnSpc>
                <a:spcPct val="100000"/>
              </a:lnSpc>
            </a:pPr>
            <a:br>
              <a:rPr lang="en-GB" sz="1500" i="0">
                <a:latin typeface="Microsoft YaHei Light"/>
                <a:ea typeface="Microsoft YaHei Light"/>
                <a:cs typeface="Kigelia"/>
              </a:rPr>
            </a:br>
            <a:r>
              <a:rPr lang="en-GB" sz="1500" i="0">
                <a:latin typeface="Microsoft YaHei Light"/>
                <a:ea typeface="Microsoft YaHei Light"/>
                <a:cs typeface="Kigelia"/>
              </a:rPr>
              <a:t>His 25+ years' experience in RF systems engineering and technical management encompasses conceptual/architectural design, trade-offs, detailed design, production, integration and testing of satellite payloads and active antenna systems for commercial/military telecommunications and navigation.</a:t>
            </a:r>
            <a:endParaRPr lang="en-GB"/>
          </a:p>
        </p:txBody>
      </p:sp>
      <p:sp>
        <p:nvSpPr>
          <p:cNvPr id="13" name="Subtitle 2">
            <a:extLst>
              <a:ext uri="{FF2B5EF4-FFF2-40B4-BE49-F238E27FC236}">
                <a16:creationId xmlns:a16="http://schemas.microsoft.com/office/drawing/2014/main" id="{209EAB22-BFAC-2F55-B000-DD60A0AC801B}"/>
              </a:ext>
            </a:extLst>
          </p:cNvPr>
          <p:cNvSpPr>
            <a:spLocks noGrp="1"/>
          </p:cNvSpPr>
          <p:nvPr>
            <p:ph type="subTitle" idx="1"/>
          </p:nvPr>
        </p:nvSpPr>
        <p:spPr>
          <a:xfrm>
            <a:off x="314325" y="3880237"/>
            <a:ext cx="4987147" cy="2036914"/>
          </a:xfrm>
        </p:spPr>
        <p:txBody>
          <a:bodyPr rtlCol="0"/>
          <a:lstStyle/>
          <a:p>
            <a:r>
              <a:rPr lang="en-GB" sz="2800">
                <a:latin typeface="+mj-lt"/>
                <a:ea typeface="+mj-ea"/>
                <a:cs typeface="+mj-cs"/>
              </a:rPr>
              <a:t>Piero Angeletti</a:t>
            </a:r>
            <a:endParaRPr lang="en-US">
              <a:ea typeface="+mj-ea"/>
              <a:cs typeface="+mj-cs"/>
            </a:endParaRPr>
          </a:p>
          <a:p>
            <a:endParaRPr lang="en-GB" sz="2400">
              <a:latin typeface="+mj-lt"/>
              <a:ea typeface="+mj-ea"/>
              <a:cs typeface="+mj-cs"/>
            </a:endParaRPr>
          </a:p>
          <a:p>
            <a:r>
              <a:rPr lang="en-GB" sz="2400">
                <a:latin typeface="+mj-lt"/>
                <a:ea typeface="+mj-ea"/>
                <a:cs typeface="+mj-cs"/>
              </a:rPr>
              <a:t>Head of Radio Freq Payloads &amp; Technology Division</a:t>
            </a:r>
            <a:endParaRPr lang="en-GB">
              <a:ea typeface="+mj-ea"/>
              <a:cs typeface="+mj-cs"/>
            </a:endParaRPr>
          </a:p>
          <a:p>
            <a:r>
              <a:rPr lang="en-GB" sz="2400">
                <a:latin typeface="Century Schoolbook"/>
                <a:ea typeface="+mj-ea"/>
                <a:cs typeface="+mj-cs"/>
              </a:rPr>
              <a:t>European Space Agency (ESA)</a:t>
            </a:r>
            <a:endParaRPr lang="en-GB">
              <a:ea typeface="+mj-ea"/>
              <a:cs typeface="+mj-cs"/>
            </a:endParaRPr>
          </a:p>
        </p:txBody>
      </p:sp>
      <p:pic>
        <p:nvPicPr>
          <p:cNvPr id="5" name="Picture 5">
            <a:extLst>
              <a:ext uri="{FF2B5EF4-FFF2-40B4-BE49-F238E27FC236}">
                <a16:creationId xmlns:a16="http://schemas.microsoft.com/office/drawing/2014/main" id="{DDC16E33-523B-017C-AA5E-A5DAB2965FED}"/>
              </a:ext>
            </a:extLst>
          </p:cNvPr>
          <p:cNvPicPr>
            <a:picLocks noGrp="1" noChangeAspect="1"/>
          </p:cNvPicPr>
          <p:nvPr>
            <p:ph type="pic" sz="quarter" idx="10"/>
          </p:nvPr>
        </p:nvPicPr>
        <p:blipFill>
          <a:blip r:embed="rId3"/>
          <a:srcRect t="10268" b="10268"/>
          <a:stretch/>
        </p:blipFill>
        <p:spPr/>
      </p:pic>
    </p:spTree>
    <p:extLst>
      <p:ext uri="{BB962C8B-B14F-4D97-AF65-F5344CB8AC3E}">
        <p14:creationId xmlns:p14="http://schemas.microsoft.com/office/powerpoint/2010/main" val="150068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rmAutofit/>
          </a:bodyPr>
          <a:lstStyle/>
          <a:p>
            <a:pPr>
              <a:lnSpc>
                <a:spcPct val="100000"/>
              </a:lnSpc>
            </a:pPr>
            <a:r>
              <a:rPr lang="en-GB" sz="1500" i="0">
                <a:latin typeface="Microsoft YaHei Light"/>
                <a:ea typeface="Microsoft YaHei Light"/>
                <a:cs typeface="Kigelia"/>
              </a:rPr>
              <a:t>Greg Wyler is founder, chairman and CEO at E-Space, a global space company focused on bridging Earth and space with the world’s most sustainable low Earth orbit (LEO) satellite network. With E-Space he has re-imagined LEO satellite system design, manufacturing, economics and service delivery to overcome the limitations associated with legacy LEO systems.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Wyler is a recognised technology entrepreneur, engineer and visionary, with a proven track record of creating and growing innovative space companies. In 2007, he founded O3b Networks, followed by starting </a:t>
            </a:r>
            <a:r>
              <a:rPr lang="en-GB" sz="1500" i="0" err="1">
                <a:latin typeface="Microsoft YaHei Light"/>
                <a:ea typeface="Microsoft YaHei Light"/>
                <a:cs typeface="Kigelia"/>
              </a:rPr>
              <a:t>OneWeb</a:t>
            </a:r>
            <a:r>
              <a:rPr lang="en-GB" sz="1500" i="0">
                <a:latin typeface="Microsoft YaHei Light"/>
                <a:ea typeface="Microsoft YaHei Light"/>
                <a:cs typeface="Kigelia"/>
              </a:rPr>
              <a:t> in 2012. Both have proven successful, leveraging satellite technology to fuel global connectivity missions.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Wyler holds more than 35 patents related to the design, implementation and use of satellite communications technology. </a:t>
            </a:r>
            <a:endParaRPr lang="en-GB" sz="1500" i="0">
              <a:latin typeface="Microsoft YaHei Light" panose="020B0502040204020203" pitchFamily="34" charset="-122"/>
              <a:ea typeface="Microsoft YaHei Light" panose="020B0502040204020203" pitchFamily="34" charset="-122"/>
              <a:cs typeface="Kigelia" panose="020B0502040204020203" pitchFamily="34" charset="0"/>
            </a:endParaRPr>
          </a:p>
        </p:txBody>
      </p:sp>
      <p:sp>
        <p:nvSpPr>
          <p:cNvPr id="3" name="Subtitle 2">
            <a:extLst>
              <a:ext uri="{FF2B5EF4-FFF2-40B4-BE49-F238E27FC236}">
                <a16:creationId xmlns:a16="http://schemas.microsoft.com/office/drawing/2014/main" id="{7E42C4E3-AFAF-4630-AF6D-21FB3C29CF71}"/>
              </a:ext>
            </a:extLst>
          </p:cNvPr>
          <p:cNvSpPr>
            <a:spLocks noGrp="1"/>
          </p:cNvSpPr>
          <p:nvPr>
            <p:ph type="subTitle" idx="1"/>
          </p:nvPr>
        </p:nvSpPr>
        <p:spPr>
          <a:xfrm>
            <a:off x="314325" y="3880237"/>
            <a:ext cx="4987147" cy="1862029"/>
          </a:xfrm>
        </p:spPr>
        <p:txBody>
          <a:bodyPr rtlCol="0"/>
          <a:lstStyle/>
          <a:p>
            <a:pPr rtl="0"/>
            <a:r>
              <a:rPr lang="en-GB" sz="2800">
                <a:latin typeface="+mj-lt"/>
                <a:ea typeface="+mj-ea"/>
                <a:cs typeface="+mj-cs"/>
              </a:rPr>
              <a:t>Greg Wyler</a:t>
            </a:r>
          </a:p>
          <a:p>
            <a:pPr rtl="0"/>
            <a:endParaRPr lang="en-GB" sz="2400">
              <a:latin typeface="+mj-lt"/>
              <a:ea typeface="+mj-ea"/>
              <a:cs typeface="+mj-cs"/>
            </a:endParaRPr>
          </a:p>
          <a:p>
            <a:r>
              <a:rPr lang="en-GB" sz="2400">
                <a:latin typeface="+mj-lt"/>
                <a:ea typeface="+mj-ea"/>
                <a:cs typeface="+mj-cs"/>
              </a:rPr>
              <a:t>Founder &amp; CEO</a:t>
            </a:r>
            <a:endParaRPr lang="en-GB">
              <a:ea typeface="+mj-ea"/>
              <a:cs typeface="+mj-cs"/>
            </a:endParaRPr>
          </a:p>
          <a:p>
            <a:pPr rtl="0"/>
            <a:r>
              <a:rPr lang="en-GB" sz="2400">
                <a:latin typeface="+mj-lt"/>
                <a:ea typeface="+mj-ea"/>
                <a:cs typeface="+mj-cs"/>
              </a:rPr>
              <a:t>E-Space</a:t>
            </a:r>
          </a:p>
        </p:txBody>
      </p:sp>
      <p:pic>
        <p:nvPicPr>
          <p:cNvPr id="9" name="Picture Placeholder 8" descr="A person in a black shirt&#10;&#10;Description automatically generated with medium confidence">
            <a:extLst>
              <a:ext uri="{FF2B5EF4-FFF2-40B4-BE49-F238E27FC236}">
                <a16:creationId xmlns:a16="http://schemas.microsoft.com/office/drawing/2014/main" id="{64BACE7B-E758-18AF-E5F8-6D96281B06A4}"/>
              </a:ext>
            </a:extLst>
          </p:cNvPr>
          <p:cNvPicPr>
            <a:picLocks noGrp="1" noChangeAspect="1"/>
          </p:cNvPicPr>
          <p:nvPr>
            <p:ph type="pic" sz="quarter" idx="10"/>
          </p:nvPr>
        </p:nvPicPr>
        <p:blipFill>
          <a:blip r:embed="rId4"/>
          <a:srcRect l="5445" r="5445"/>
          <a:stretch>
            <a:fillRect/>
          </a:stretch>
        </p:blipFill>
        <p:spPr/>
      </p:pic>
    </p:spTree>
    <p:extLst>
      <p:ext uri="{BB962C8B-B14F-4D97-AF65-F5344CB8AC3E}">
        <p14:creationId xmlns:p14="http://schemas.microsoft.com/office/powerpoint/2010/main" val="370190390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47656" y="1066642"/>
            <a:ext cx="5670487" cy="4268965"/>
          </a:xfrm>
        </p:spPr>
        <p:txBody>
          <a:bodyPr vert="horz" lIns="91440" tIns="45720" rIns="91440" bIns="45720" rtlCol="0" anchor="ctr">
            <a:noAutofit/>
          </a:bodyPr>
          <a:lstStyle/>
          <a:p>
            <a:pPr>
              <a:lnSpc>
                <a:spcPct val="100000"/>
              </a:lnSpc>
            </a:pPr>
            <a:br>
              <a:rPr lang="en-GB" sz="1500" i="0">
                <a:latin typeface="Microsoft YaHei Light"/>
                <a:ea typeface="Microsoft YaHei Light"/>
                <a:cs typeface="Kigelia"/>
              </a:rPr>
            </a:b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Jacques Arnould is an engineer in agronomy and forestry, has a Ph.D. in History of Sciences and a Ph.D. in Catholic Theology.</a:t>
            </a:r>
            <a:endParaRPr lang="en-US" sz="1500" i="0">
              <a:latin typeface="Microsoft YaHei Light"/>
              <a:ea typeface="Microsoft YaHei Light"/>
              <a:cs typeface="Kigelia"/>
            </a:endParaRPr>
          </a:p>
          <a:p>
            <a:pPr>
              <a:lnSpc>
                <a:spcPct val="100000"/>
              </a:lnSpc>
            </a:pPr>
            <a:br>
              <a:rPr lang="en-GB" sz="1500" i="0">
                <a:latin typeface="Microsoft YaHei Light"/>
                <a:ea typeface="Microsoft YaHei Light"/>
                <a:cs typeface="Kigelia"/>
              </a:rPr>
            </a:br>
            <a:r>
              <a:rPr lang="en-GB" sz="1500" i="0">
                <a:latin typeface="Microsoft YaHei Light"/>
                <a:ea typeface="Microsoft YaHei Light"/>
                <a:cs typeface="Kigelia"/>
              </a:rPr>
              <a:t>Arnould has been the French Space Agency (CNES) Ethics Adviser since 2001 and, for many years, has been collaborating with the International Space University (Strasbourg, France) as adjunct faculty on a variety of projects. Additionally, he is the president of the scientific committee of the Air and Space Museum of Le Bourget (Paris, France) and the Secretary of the College of French Terminology for Astronautics.</a:t>
            </a:r>
          </a:p>
          <a:p>
            <a:pPr>
              <a:lnSpc>
                <a:spcPct val="100000"/>
              </a:lnSpc>
            </a:pPr>
            <a:br>
              <a:rPr lang="en-GB" sz="1500" i="0">
                <a:latin typeface="Microsoft YaHei Light"/>
                <a:ea typeface="Microsoft YaHei Light"/>
                <a:cs typeface="Kigelia"/>
              </a:rPr>
            </a:br>
            <a:r>
              <a:rPr lang="en-GB" sz="1500" i="0">
                <a:latin typeface="Microsoft YaHei Light"/>
                <a:ea typeface="Microsoft YaHei Light"/>
                <a:cs typeface="Kigelia"/>
              </a:rPr>
              <a:t>Arnould is the recipient of the </a:t>
            </a:r>
            <a:r>
              <a:rPr lang="en-GB" sz="1500" i="0" err="1">
                <a:latin typeface="Microsoft YaHei Light"/>
                <a:ea typeface="Microsoft YaHei Light"/>
                <a:cs typeface="Kigelia"/>
              </a:rPr>
              <a:t>Labruyère</a:t>
            </a:r>
            <a:r>
              <a:rPr lang="en-GB" sz="1500" i="0">
                <a:latin typeface="Microsoft YaHei Light"/>
                <a:ea typeface="Microsoft YaHei Light"/>
                <a:cs typeface="Kigelia"/>
              </a:rPr>
              <a:t> Prize from the Académie Française, the Audiffred Prize from the Académie des sciences </a:t>
            </a:r>
            <a:r>
              <a:rPr lang="en-GB" sz="1500" i="0" err="1">
                <a:latin typeface="Microsoft YaHei Light"/>
                <a:ea typeface="Microsoft YaHei Light"/>
                <a:cs typeface="Kigelia"/>
              </a:rPr>
              <a:t>morales</a:t>
            </a:r>
            <a:r>
              <a:rPr lang="en-GB" sz="1500" i="0">
                <a:latin typeface="Microsoft YaHei Light"/>
                <a:ea typeface="Microsoft YaHei Light"/>
                <a:cs typeface="Kigelia"/>
              </a:rPr>
              <a:t> et politiques and was selected for the International Astronautical Federation Hall of Fame 2022.</a:t>
            </a:r>
            <a:endParaRPr lang="en-GB" sz="1500">
              <a:latin typeface="Microsoft YaHei Light"/>
              <a:ea typeface="Microsoft YaHei Light"/>
            </a:endParaRPr>
          </a:p>
          <a:p>
            <a:pPr>
              <a:lnSpc>
                <a:spcPct val="100000"/>
              </a:lnSpc>
            </a:pPr>
            <a:br>
              <a:rPr lang="en-GB" sz="1500" i="0">
                <a:latin typeface="Microsoft YaHei Light"/>
                <a:ea typeface="Microsoft YaHei Light"/>
                <a:cs typeface="Kigelia"/>
              </a:rPr>
            </a:br>
            <a:r>
              <a:rPr lang="en-GB" sz="1500" i="0">
                <a:latin typeface="Microsoft YaHei Light"/>
                <a:ea typeface="Microsoft YaHei Light"/>
                <a:cs typeface="Kigelia"/>
              </a:rPr>
              <a:t>Arnould is the author of several books, including Space Activities: Icarus’ Second Chance. The Basis and Perspectives of Space Ethics, Springer, 2011 and God, the Moon, and the Astronaut, ATF Theology, 2016.</a:t>
            </a:r>
            <a:endParaRPr lang="en-GB" sz="1500">
              <a:latin typeface="Microsoft YaHei Light"/>
              <a:ea typeface="Microsoft YaHei Light"/>
            </a:endParaRPr>
          </a:p>
          <a:p>
            <a:pPr>
              <a:lnSpc>
                <a:spcPct val="100000"/>
              </a:lnSpc>
            </a:pPr>
            <a:endParaRPr lang="en-GB" sz="1200" i="0">
              <a:latin typeface="Microsoft YaHei Light"/>
              <a:ea typeface="Microsoft YaHei Light"/>
              <a:cs typeface="Kigelia"/>
            </a:endParaRPr>
          </a:p>
        </p:txBody>
      </p:sp>
      <p:sp>
        <p:nvSpPr>
          <p:cNvPr id="13" name="Subtitle 2">
            <a:extLst>
              <a:ext uri="{FF2B5EF4-FFF2-40B4-BE49-F238E27FC236}">
                <a16:creationId xmlns:a16="http://schemas.microsoft.com/office/drawing/2014/main" id="{209EAB22-BFAC-2F55-B000-DD60A0AC801B}"/>
              </a:ext>
            </a:extLst>
          </p:cNvPr>
          <p:cNvSpPr>
            <a:spLocks noGrp="1"/>
          </p:cNvSpPr>
          <p:nvPr>
            <p:ph type="subTitle" idx="1"/>
          </p:nvPr>
        </p:nvSpPr>
        <p:spPr>
          <a:xfrm>
            <a:off x="314325" y="3880237"/>
            <a:ext cx="4987147" cy="1744809"/>
          </a:xfrm>
        </p:spPr>
        <p:txBody>
          <a:bodyPr rtlCol="0"/>
          <a:lstStyle/>
          <a:p>
            <a:r>
              <a:rPr lang="en-GB" sz="2800">
                <a:latin typeface="+mj-lt"/>
                <a:ea typeface="+mj-ea"/>
                <a:cs typeface="+mj-cs"/>
              </a:rPr>
              <a:t>Jacques Arnould</a:t>
            </a:r>
            <a:endParaRPr lang="en-US"/>
          </a:p>
          <a:p>
            <a:endParaRPr lang="en-GB" sz="2800">
              <a:latin typeface="Century Schoolbook"/>
            </a:endParaRPr>
          </a:p>
          <a:p>
            <a:r>
              <a:rPr lang="en-GB" sz="2400">
                <a:latin typeface="Century Schoolbook"/>
              </a:rPr>
              <a:t>Ethics Adviser/Expert </a:t>
            </a:r>
            <a:r>
              <a:rPr lang="en-GB" sz="2400" err="1">
                <a:latin typeface="Century Schoolbook"/>
              </a:rPr>
              <a:t>éthique</a:t>
            </a:r>
            <a:endParaRPr lang="en-GB"/>
          </a:p>
          <a:p>
            <a:r>
              <a:rPr lang="en-GB" sz="2400">
                <a:latin typeface="Century Schoolbook"/>
                <a:ea typeface="+mj-ea"/>
                <a:cs typeface="+mj-cs"/>
              </a:rPr>
              <a:t>CNES</a:t>
            </a:r>
            <a:endParaRPr lang="en-GB">
              <a:ea typeface="+mj-ea"/>
              <a:cs typeface="+mj-cs"/>
            </a:endParaRPr>
          </a:p>
        </p:txBody>
      </p:sp>
      <p:pic>
        <p:nvPicPr>
          <p:cNvPr id="7" name="Picture 7">
            <a:extLst>
              <a:ext uri="{FF2B5EF4-FFF2-40B4-BE49-F238E27FC236}">
                <a16:creationId xmlns:a16="http://schemas.microsoft.com/office/drawing/2014/main" id="{B814CD94-E198-04F9-45BE-6A4722268C8C}"/>
              </a:ext>
            </a:extLst>
          </p:cNvPr>
          <p:cNvPicPr>
            <a:picLocks noGrp="1" noChangeAspect="1"/>
          </p:cNvPicPr>
          <p:nvPr>
            <p:ph type="pic" sz="quarter" idx="10"/>
          </p:nvPr>
        </p:nvPicPr>
        <p:blipFill>
          <a:blip r:embed="rId3"/>
          <a:srcRect t="3102" b="3102"/>
          <a:stretch/>
        </p:blipFill>
        <p:spPr/>
      </p:pic>
    </p:spTree>
    <p:extLst>
      <p:ext uri="{BB962C8B-B14F-4D97-AF65-F5344CB8AC3E}">
        <p14:creationId xmlns:p14="http://schemas.microsoft.com/office/powerpoint/2010/main" val="1607090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r>
              <a:rPr lang="en-GB" sz="1500" i="0" dirty="0" err="1">
                <a:latin typeface="Microsoft YaHei Light"/>
                <a:ea typeface="Microsoft YaHei Light"/>
                <a:cs typeface="Kigelia"/>
              </a:rPr>
              <a:t>Yasrine</a:t>
            </a:r>
            <a:r>
              <a:rPr lang="en-GB" sz="1500" i="0" dirty="0">
                <a:latin typeface="Microsoft YaHei Light"/>
                <a:ea typeface="Microsoft YaHei Light"/>
                <a:cs typeface="Kigelia"/>
              </a:rPr>
              <a:t> is a professional with 17 years in the space industry, specializing in innovation, communication systems, and entrepreneurship. She currently leads the Advanced Concepts and Technologies department at Viasat (former Inmarsat), where she has created and led several innovative mission concepts. She's also been key in building public-private partnerships with space agencies worldwide. Her academic accolades include an Executive MBA from Cambridge and two Masters of Science degrees.</a:t>
            </a:r>
            <a:endParaRPr lang="en-US" dirty="0">
              <a:latin typeface="Microsoft YaHei Light"/>
              <a:ea typeface="Microsoft YaHei Light"/>
              <a:cs typeface="Kigelia"/>
            </a:endParaRPr>
          </a:p>
        </p:txBody>
      </p:sp>
      <p:sp>
        <p:nvSpPr>
          <p:cNvPr id="19" name="Subtitle 2">
            <a:extLst>
              <a:ext uri="{FF2B5EF4-FFF2-40B4-BE49-F238E27FC236}">
                <a16:creationId xmlns:a16="http://schemas.microsoft.com/office/drawing/2014/main" id="{89069D0B-A4BD-323F-B2B0-F597325B5D20}"/>
              </a:ext>
            </a:extLst>
          </p:cNvPr>
          <p:cNvSpPr>
            <a:spLocks noGrp="1"/>
          </p:cNvSpPr>
          <p:nvPr>
            <p:ph type="subTitle" idx="1"/>
          </p:nvPr>
        </p:nvSpPr>
        <p:spPr>
          <a:xfrm>
            <a:off x="314325" y="3880237"/>
            <a:ext cx="4987147" cy="2039391"/>
          </a:xfrm>
        </p:spPr>
        <p:txBody>
          <a:bodyPr rtlCol="0"/>
          <a:lstStyle/>
          <a:p>
            <a:r>
              <a:rPr lang="en-GB" sz="2800" dirty="0" err="1">
                <a:latin typeface="+mj-lt"/>
                <a:ea typeface="+mj-ea"/>
                <a:cs typeface="+mj-cs"/>
              </a:rPr>
              <a:t>Yasrine</a:t>
            </a:r>
            <a:r>
              <a:rPr lang="en-GB" sz="2800" dirty="0">
                <a:latin typeface="+mj-lt"/>
                <a:ea typeface="+mj-ea"/>
                <a:cs typeface="+mj-cs"/>
              </a:rPr>
              <a:t> </a:t>
            </a:r>
            <a:r>
              <a:rPr lang="en-GB" sz="2800" dirty="0" err="1">
                <a:latin typeface="+mj-lt"/>
                <a:ea typeface="+mj-ea"/>
                <a:cs typeface="+mj-cs"/>
              </a:rPr>
              <a:t>Ibnyahya</a:t>
            </a:r>
            <a:endParaRPr lang="en-US" dirty="0" err="1"/>
          </a:p>
          <a:p>
            <a:endParaRPr lang="en-GB" sz="2400">
              <a:latin typeface="+mj-lt"/>
              <a:ea typeface="+mj-ea"/>
              <a:cs typeface="+mj-cs"/>
            </a:endParaRPr>
          </a:p>
          <a:p>
            <a:r>
              <a:rPr lang="en-GB" sz="2400" dirty="0">
                <a:latin typeface="+mj-lt"/>
                <a:ea typeface="+mj-ea"/>
                <a:cs typeface="+mj-cs"/>
              </a:rPr>
              <a:t>Senior Director, Advanced Concepts and Technologies </a:t>
            </a:r>
            <a:endParaRPr lang="en-GB">
              <a:ea typeface="+mj-ea"/>
              <a:cs typeface="+mj-cs"/>
            </a:endParaRPr>
          </a:p>
          <a:p>
            <a:r>
              <a:rPr lang="en-GB" sz="2400" dirty="0">
                <a:latin typeface="+mj-lt"/>
                <a:ea typeface="+mj-ea"/>
                <a:cs typeface="+mj-cs"/>
              </a:rPr>
              <a:t>VIASAT</a:t>
            </a:r>
            <a:endParaRPr lang="en-GB" dirty="0">
              <a:ea typeface="+mj-ea"/>
              <a:cs typeface="+mj-cs"/>
            </a:endParaRPr>
          </a:p>
        </p:txBody>
      </p:sp>
      <p:pic>
        <p:nvPicPr>
          <p:cNvPr id="5" name="Picture 5">
            <a:extLst>
              <a:ext uri="{FF2B5EF4-FFF2-40B4-BE49-F238E27FC236}">
                <a16:creationId xmlns:a16="http://schemas.microsoft.com/office/drawing/2014/main" id="{FF208C84-2499-6C3F-CE9B-031F6692F3F3}"/>
              </a:ext>
            </a:extLst>
          </p:cNvPr>
          <p:cNvPicPr>
            <a:picLocks noGrp="1" noChangeAspect="1"/>
          </p:cNvPicPr>
          <p:nvPr>
            <p:ph type="pic" sz="quarter" idx="10"/>
          </p:nvPr>
        </p:nvPicPr>
        <p:blipFill>
          <a:blip r:embed="rId3"/>
          <a:srcRect t="454" b="454"/>
          <a:stretch/>
        </p:blipFill>
        <p:spPr/>
      </p:pic>
    </p:spTree>
    <p:extLst>
      <p:ext uri="{BB962C8B-B14F-4D97-AF65-F5344CB8AC3E}">
        <p14:creationId xmlns:p14="http://schemas.microsoft.com/office/powerpoint/2010/main" val="137450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13537" y="1230078"/>
            <a:ext cx="5932069" cy="4576039"/>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Lisa Burke is an experienced broadcaster having spent the bulk of her career presenting live television with Sky News, the BBC, Channel 4, Fox News, RTE (Ireland) and RTL (Luxembourg). Her reporting has covered national and international assignments, documentaries and radio.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Other writing includes children's science books. Burke has been a science consultant and author with Dorling Kindersley since 2005. She studied Natural Sciences at Cambridge University, gaining a double first.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In Luxembourg, Burke created RTL Today which has become the biggest English news platform in the country. Now, she hosts and produces a weekly radio show (also available with video) and podcast: 'The Lisa Burke Show'. She is also a host and moderator, covering TED talks, all Luxembourg Space Agency work, finance, health, entrepreneurship, tech, science, European Institution events and many more. </a:t>
            </a:r>
            <a:br>
              <a:rPr lang="en-GB" sz="1500" i="0">
                <a:latin typeface="Microsoft YaHei Light"/>
                <a:ea typeface="Microsoft YaHei Light"/>
                <a:cs typeface="Kigelia"/>
              </a:rPr>
            </a:br>
            <a:r>
              <a:rPr lang="en-GB" sz="1500" i="0">
                <a:latin typeface="Microsoft YaHei Light"/>
                <a:ea typeface="Microsoft YaHei Light"/>
                <a:cs typeface="Kigelia"/>
              </a:rPr>
              <a:t> </a:t>
            </a:r>
          </a:p>
        </p:txBody>
      </p:sp>
      <p:sp>
        <p:nvSpPr>
          <p:cNvPr id="13" name="Subtitle 2">
            <a:extLst>
              <a:ext uri="{FF2B5EF4-FFF2-40B4-BE49-F238E27FC236}">
                <a16:creationId xmlns:a16="http://schemas.microsoft.com/office/drawing/2014/main" id="{209EAB22-BFAC-2F55-B000-DD60A0AC801B}"/>
              </a:ext>
            </a:extLst>
          </p:cNvPr>
          <p:cNvSpPr>
            <a:spLocks noGrp="1"/>
          </p:cNvSpPr>
          <p:nvPr>
            <p:ph type="subTitle" idx="1"/>
          </p:nvPr>
        </p:nvSpPr>
        <p:spPr>
          <a:xfrm>
            <a:off x="314325" y="3880237"/>
            <a:ext cx="4987147" cy="2178360"/>
          </a:xfrm>
        </p:spPr>
        <p:txBody>
          <a:bodyPr rtlCol="0"/>
          <a:lstStyle/>
          <a:p>
            <a:br>
              <a:rPr lang="en-US"/>
            </a:br>
            <a:r>
              <a:rPr lang="en-GB" sz="2800">
                <a:latin typeface="+mj-lt"/>
                <a:ea typeface="+mj-ea"/>
                <a:cs typeface="+mj-cs"/>
              </a:rPr>
              <a:t>Lisa Burke</a:t>
            </a:r>
            <a:endParaRPr lang="en-US"/>
          </a:p>
          <a:p>
            <a:endParaRPr lang="en-GB" sz="2400">
              <a:latin typeface="Century Schoolbook"/>
            </a:endParaRPr>
          </a:p>
          <a:p>
            <a:r>
              <a:rPr lang="en-GB" sz="2400">
                <a:latin typeface="Century Schoolbook"/>
              </a:rPr>
              <a:t>Presenter/Moderator</a:t>
            </a:r>
            <a:endParaRPr lang="en-GB"/>
          </a:p>
          <a:p>
            <a:endParaRPr lang="en-GB" sz="2400">
              <a:latin typeface="Century Schoolbook"/>
              <a:ea typeface="+mj-ea"/>
              <a:cs typeface="+mj-cs"/>
            </a:endParaRPr>
          </a:p>
          <a:p>
            <a:endParaRPr lang="en-GB" sz="2400">
              <a:latin typeface="Century Schoolbook"/>
              <a:ea typeface="+mj-ea"/>
              <a:cs typeface="+mj-cs"/>
            </a:endParaRPr>
          </a:p>
        </p:txBody>
      </p:sp>
      <p:pic>
        <p:nvPicPr>
          <p:cNvPr id="4" name="Picture 4" descr="A picture containing person, wall, indoor, hairpiece&#10;&#10;Description automatically generated">
            <a:extLst>
              <a:ext uri="{FF2B5EF4-FFF2-40B4-BE49-F238E27FC236}">
                <a16:creationId xmlns:a16="http://schemas.microsoft.com/office/drawing/2014/main" id="{A112C48A-69BF-706A-4E7E-C98E9087B729}"/>
              </a:ext>
            </a:extLst>
          </p:cNvPr>
          <p:cNvPicPr>
            <a:picLocks noGrp="1" noChangeAspect="1"/>
          </p:cNvPicPr>
          <p:nvPr>
            <p:ph type="pic" sz="quarter" idx="10"/>
          </p:nvPr>
        </p:nvPicPr>
        <p:blipFill>
          <a:blip r:embed="rId3"/>
          <a:srcRect l="2134" r="2134"/>
          <a:stretch/>
        </p:blipFill>
        <p:spPr/>
      </p:pic>
    </p:spTree>
    <p:extLst>
      <p:ext uri="{BB962C8B-B14F-4D97-AF65-F5344CB8AC3E}">
        <p14:creationId xmlns:p14="http://schemas.microsoft.com/office/powerpoint/2010/main" val="74923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Olivier Van </a:t>
            </a:r>
            <a:r>
              <a:rPr lang="en-GB" sz="1500" i="0" err="1">
                <a:latin typeface="Microsoft YaHei Light" panose="020B0502040204020203" pitchFamily="34" charset="-122"/>
                <a:ea typeface="Microsoft YaHei Light" panose="020B0502040204020203" pitchFamily="34" charset="-122"/>
                <a:cs typeface="Kigelia" panose="020B0502040204020203" pitchFamily="34" charset="0"/>
              </a:rPr>
              <a:t>Duüren</a:t>
            </a: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 is an international public speaker, executive whisperer, transformer, active investor and author.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After 22 years in senior global executive positions at Microsoft, he left to start The </a:t>
            </a:r>
            <a:r>
              <a:rPr lang="en-GB" sz="1500" i="0" err="1">
                <a:latin typeface="Microsoft YaHei Light" panose="020B0502040204020203" pitchFamily="34" charset="-122"/>
                <a:ea typeface="Microsoft YaHei Light" panose="020B0502040204020203" pitchFamily="34" charset="-122"/>
                <a:cs typeface="Kigelia" panose="020B0502040204020203" pitchFamily="34" charset="0"/>
              </a:rPr>
              <a:t>Dualarity</a:t>
            </a: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 and the Visual </a:t>
            </a:r>
            <a:r>
              <a:rPr lang="en-GB" sz="1500" i="0" err="1">
                <a:latin typeface="Microsoft YaHei Light" panose="020B0502040204020203" pitchFamily="34" charset="-122"/>
                <a:ea typeface="Microsoft YaHei Light" panose="020B0502040204020203" pitchFamily="34" charset="-122"/>
                <a:cs typeface="Kigelia" panose="020B0502040204020203" pitchFamily="34" charset="0"/>
              </a:rPr>
              <a:t>Senseformers</a:t>
            </a:r>
            <a:r>
              <a:rPr lang="en-GB" sz="1500" i="0">
                <a:latin typeface="Microsoft YaHei Light" panose="020B0502040204020203" pitchFamily="34" charset="-122"/>
                <a:ea typeface="Microsoft YaHei Light" panose="020B0502040204020203" pitchFamily="34" charset="-122"/>
                <a:cs typeface="Kigelia" panose="020B0502040204020203" pitchFamily="34" charset="0"/>
              </a:rPr>
              <a:t> to help organisations to transform while performing.</a:t>
            </a:r>
          </a:p>
        </p:txBody>
      </p:sp>
      <p:pic>
        <p:nvPicPr>
          <p:cNvPr id="9" name="Picture Placeholder 8" descr="A person wearing glasses and a suit&#10;&#10;Description automatically generated with low confidence">
            <a:extLst>
              <a:ext uri="{FF2B5EF4-FFF2-40B4-BE49-F238E27FC236}">
                <a16:creationId xmlns:a16="http://schemas.microsoft.com/office/drawing/2014/main" id="{AD179316-E4C9-90C8-5954-A86709E8C7D2}"/>
              </a:ext>
            </a:extLst>
          </p:cNvPr>
          <p:cNvPicPr>
            <a:picLocks noGrp="1" noChangeAspect="1"/>
          </p:cNvPicPr>
          <p:nvPr>
            <p:ph type="pic" sz="quarter" idx="10"/>
          </p:nvPr>
        </p:nvPicPr>
        <p:blipFill>
          <a:blip r:embed="rId3"/>
          <a:srcRect/>
          <a:stretch>
            <a:fillRect/>
          </a:stretch>
        </p:blipFill>
        <p:spPr/>
      </p:pic>
      <p:sp>
        <p:nvSpPr>
          <p:cNvPr id="7" name="Subtitle 2">
            <a:extLst>
              <a:ext uri="{FF2B5EF4-FFF2-40B4-BE49-F238E27FC236}">
                <a16:creationId xmlns:a16="http://schemas.microsoft.com/office/drawing/2014/main" id="{9709978D-9B84-265C-A4C8-BD71A695ACDE}"/>
              </a:ext>
            </a:extLst>
          </p:cNvPr>
          <p:cNvSpPr>
            <a:spLocks noGrp="1"/>
          </p:cNvSpPr>
          <p:nvPr>
            <p:ph type="subTitle" idx="1"/>
          </p:nvPr>
        </p:nvSpPr>
        <p:spPr>
          <a:xfrm>
            <a:off x="314325" y="3880237"/>
            <a:ext cx="4987147" cy="1862029"/>
          </a:xfrm>
        </p:spPr>
        <p:txBody>
          <a:bodyPr rtlCol="0"/>
          <a:lstStyle/>
          <a:p>
            <a:pPr rtl="0"/>
            <a:r>
              <a:rPr lang="en-GB" sz="2800">
                <a:latin typeface="+mj-lt"/>
                <a:ea typeface="+mj-ea"/>
                <a:cs typeface="+mj-cs"/>
              </a:rPr>
              <a:t>Olivier Van </a:t>
            </a:r>
            <a:r>
              <a:rPr lang="en-GB" sz="2800" err="1">
                <a:latin typeface="+mj-lt"/>
                <a:ea typeface="+mj-ea"/>
                <a:cs typeface="+mj-cs"/>
              </a:rPr>
              <a:t>Duüren</a:t>
            </a:r>
            <a:endParaRPr lang="en-GB" sz="2800">
              <a:latin typeface="+mj-lt"/>
              <a:ea typeface="+mj-ea"/>
              <a:cs typeface="+mj-cs"/>
            </a:endParaRPr>
          </a:p>
          <a:p>
            <a:pPr rtl="0"/>
            <a:endParaRPr lang="en-GB" sz="2400">
              <a:latin typeface="+mj-lt"/>
              <a:ea typeface="+mj-ea"/>
              <a:cs typeface="+mj-cs"/>
            </a:endParaRPr>
          </a:p>
          <a:p>
            <a:pPr rtl="0"/>
            <a:r>
              <a:rPr lang="en-GB" sz="2400">
                <a:latin typeface="+mj-lt"/>
                <a:ea typeface="+mj-ea"/>
                <a:cs typeface="+mj-cs"/>
              </a:rPr>
              <a:t>Presenter/Moderator</a:t>
            </a:r>
          </a:p>
          <a:p>
            <a:pPr rtl="0"/>
            <a:endParaRPr lang="en-GB" sz="2400">
              <a:latin typeface="+mj-lt"/>
              <a:ea typeface="+mj-ea"/>
              <a:cs typeface="+mj-cs"/>
            </a:endParaRPr>
          </a:p>
        </p:txBody>
      </p:sp>
    </p:spTree>
    <p:extLst>
      <p:ext uri="{BB962C8B-B14F-4D97-AF65-F5344CB8AC3E}">
        <p14:creationId xmlns:p14="http://schemas.microsoft.com/office/powerpoint/2010/main" val="1743901704"/>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209485_TF45175639_Win32" id="{DA3BC7EA-B985-431E-917E-E4426AC6D1A1}" vid="{18535A56-0AAF-4A35-94B1-1693062433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cd08bd-1e1e-469a-8ac4-c187034b961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57143302898F41934C8E4E7519B7B1" ma:contentTypeVersion="11" ma:contentTypeDescription="Create a new document." ma:contentTypeScope="" ma:versionID="2f5e31b07a67fff51d5c8d76fb793c9e">
  <xsd:schema xmlns:xsd="http://www.w3.org/2001/XMLSchema" xmlns:xs="http://www.w3.org/2001/XMLSchema" xmlns:p="http://schemas.microsoft.com/office/2006/metadata/properties" xmlns:ns2="4ccd08bd-1e1e-469a-8ac4-c187034b961f" xmlns:ns3="97f49b3d-ba18-453c-85bc-b516f4096980" targetNamespace="http://schemas.microsoft.com/office/2006/metadata/properties" ma:root="true" ma:fieldsID="86418e00959e4a7b0e2e6f1c48da189a" ns2:_="" ns3:_="">
    <xsd:import namespace="4ccd08bd-1e1e-469a-8ac4-c187034b961f"/>
    <xsd:import namespace="97f49b3d-ba18-453c-85bc-b516f409698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08bd-1e1e-469a-8ac4-c187034b96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f49b3d-ba18-453c-85bc-b516f40969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074CC8-2AE0-4869-A865-E4CD1468A090}">
  <ds:schemaRefs>
    <ds:schemaRef ds:uri="4ccd08bd-1e1e-469a-8ac4-c187034b961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533FA2-6A5D-4046-84B8-AE67EFCF4B2F}">
  <ds:schemaRefs>
    <ds:schemaRef ds:uri="http://schemas.microsoft.com/sharepoint/v3/contenttype/forms"/>
  </ds:schemaRefs>
</ds:datastoreItem>
</file>

<file path=customXml/itemProps3.xml><?xml version="1.0" encoding="utf-8"?>
<ds:datastoreItem xmlns:ds="http://schemas.openxmlformats.org/officeDocument/2006/customXml" ds:itemID="{B4F6F20C-9399-48FD-8527-0E9356C040F2}">
  <ds:schemaRefs>
    <ds:schemaRef ds:uri="4ccd08bd-1e1e-469a-8ac4-c187034b961f"/>
    <ds:schemaRef ds:uri="97f49b3d-ba18-453c-85bc-b516f40969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
  <TotalTime>0</TotalTime>
  <Words>2311</Words>
  <Application>Microsoft Macintosh PowerPoint</Application>
  <PresentationFormat>Widescreen</PresentationFormat>
  <Paragraphs>96</Paragraphs>
  <Slides>15</Slides>
  <Notes>15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Microsoft YaHei Light</vt:lpstr>
      <vt:lpstr>Arial</vt:lpstr>
      <vt:lpstr>Calibri</vt:lpstr>
      <vt:lpstr>Century Schoolbook</vt:lpstr>
      <vt:lpstr>Corbel</vt:lpstr>
      <vt:lpstr>Headlines</vt:lpstr>
      <vt:lpstr>Presentazione standard di PowerPoint</vt:lpstr>
      <vt:lpstr>  Holger Krag acquired his master in Aerospace Engineering at the University of Braunschweig, followed by a 4-year research period at the Institute of Aerospace System where he focussed on space debris modelling and surveillance. Today, he serves as the head of the Space Safety Programme in the Directorate of Operations, ESA-ESOC, in Darmstadt, Germany.  Krag joined ESA as an analysist in the Space Debris Office, where he worked on establishing risk models and an operational collision avoidance system and contributed to first space surveillance studies. In 2014, he took the position of the head of the Space Debris Office, which provided fundamental support to ESA’s Space Situational Awareness Programme. In 2019, he became the head of the programme and prepared the evolution into the new Space Safety Programme which was established at the Space19+ Ministerial.  His current duties comprise the implementation of the Programme and managing the resources delegated to the Programme Office in the areas of space weather, space debris, planetary defence, Clean Space and frequency management.  </vt:lpstr>
      <vt:lpstr>  Sergio Buonomo is an electromagnetic engineer, with experience in the field of radiocommunications and technology. After completing his studies in engineering at the University of Naples, Italy, he began his professional journey in various industries specialised in radiocommunications and applied science.  In 1991 he ESA for eight years, where he contributed to several satellite projects and scientific research activities working on antennas and propagation modelling. He transitioned to the International Telecommunication Union (ITU) in 1999 and covered several positions on technical support activities.   Buonomo currently serves as Chief of the Study Groups Department. In this leadership position, he oversees and guides the work of study groups, facilitating collaboration and consensus-building among industry experts, government representatives, and technical specialists coming from all over the world.  </vt:lpstr>
      <vt:lpstr>Piero Angeletti received a Laurea degree in electronic engineering from the University of Ancona in 1996, and a PhD in electromagnetism from the University of Rome “La Sapienza” in 2010.  Angeletti joined the European Space Research and Technology Center (ESTEC) of the European Space Agency (ESA), in 2004. In his current position as head of the Radio Frequency Payloads and Technology Division of the ESA Directorate of Technology, Engineering and Quality, he is leading a multidisciplinary team of renewed experts, which is responsible for RF payloads and technologies for space and ground applications, as well as propagation &amp; wave interactions, and associated laboratory facilities.  His 25+ years' experience in RF systems engineering and technical management encompasses conceptual/architectural design, trade-offs, detailed design, production, integration and testing of satellite payloads and active antenna systems for commercial/military telecommunications and navigation.</vt:lpstr>
      <vt:lpstr>Greg Wyler is founder, chairman and CEO at E-Space, a global space company focused on bridging Earth and space with the world’s most sustainable low Earth orbit (LEO) satellite network. With E-Space he has re-imagined LEO satellite system design, manufacturing, economics and service delivery to overcome the limitations associated with legacy LEO systems.   Wyler is a recognised technology entrepreneur, engineer and visionary, with a proven track record of creating and growing innovative space companies. In 2007, he founded O3b Networks, followed by starting OneWeb in 2012. Both have proven successful, leveraging satellite technology to fuel global connectivity missions.   Wyler holds more than 35 patents related to the design, implementation and use of satellite communications technology. </vt:lpstr>
      <vt:lpstr>   Jacques Arnould is an engineer in agronomy and forestry, has a Ph.D. in History of Sciences and a Ph.D. in Catholic Theology.  Arnould has been the French Space Agency (CNES) Ethics Adviser since 2001 and, for many years, has been collaborating with the International Space University (Strasbourg, France) as adjunct faculty on a variety of projects. Additionally, he is the president of the scientific committee of the Air and Space Museum of Le Bourget (Paris, France) and the Secretary of the College of French Terminology for Astronautics.  Arnould is the recipient of the Labruyère Prize from the Académie Française, the Audiffred Prize from the Académie des sciences morales et politiques and was selected for the International Astronautical Federation Hall of Fame 2022.  Arnould is the author of several books, including Space Activities: Icarus’ Second Chance. The Basis and Perspectives of Space Ethics, Springer, 2011 and God, the Moon, and the Astronaut, ATF Theology, 2016. </vt:lpstr>
      <vt:lpstr>Yasrine is a professional with 17 years in the space industry, specializing in innovation, communication systems, and entrepreneurship. She currently leads the Advanced Concepts and Technologies department at Viasat (former Inmarsat), where she has created and led several innovative mission concepts. She's also been key in building public-private partnerships with space agencies worldwide. Her academic accolades include an Executive MBA from Cambridge and two Masters of Science degrees.</vt:lpstr>
      <vt:lpstr>Lisa Burke is an experienced broadcaster having spent the bulk of her career presenting live television with Sky News, the BBC, Channel 4, Fox News, RTE (Ireland) and RTL (Luxembourg). Her reporting has covered national and international assignments, documentaries and radio.   Other writing includes children's science books. Burke has been a science consultant and author with Dorling Kindersley since 2005. She studied Natural Sciences at Cambridge University, gaining a double first.   In Luxembourg, Burke created RTL Today which has become the biggest English news platform in the country. Now, she hosts and produces a weekly radio show (also available with video) and podcast: 'The Lisa Burke Show'. She is also a host and moderator, covering TED talks, all Luxembourg Space Agency work, finance, health, entrepreneurship, tech, science, European Institution events and many more.   </vt:lpstr>
      <vt:lpstr>Olivier Van Duüren is an international public speaker, executive whisperer, transformer, active investor and author.   After 22 years in senior global executive positions at Microsoft, he left to start The Dualarity and the Visual Senseformers to help organisations to transform while performing.</vt:lpstr>
      <vt:lpstr>Journalist and author. He regularly writes for Wired Italy, L’Espresso, Italian Tech and Il Sole 24 Ore, magazines for which he curates the digital culture, videogame criticism, e-Sports and aerospace sections. In 2022 he published the AstroWired. He also serves as UNICEF Italy’s testimonial. Journalist and author, Emilio Cozzi is one of the best known Italian scientific communicators with expertise in technological innovation, Space, e-sports and videogame culture. He is present both live on radio and television, on newspapers, magazines, books, and on the web. He regularly writes for Wired Italia, L’Espresso, Italian Tech, Il Corriere della Sera and Il Sole 24 Ore. Since 2019 he’s been in charge of the Space Economy section for Forbes Italy. He is co-author and host for Forbes’s weekly program Space Economy which airs on Sky 511 and Tivùsat 61. In 2020 he became scientific consultant for the documentaries Starman and Space Beyond, both dedicated to ESA astronaut Luca Parmitano’s Beyond mission. He is head of content for AstroPaolo, former ESA astronaut Paolo Nespoli’s new business venture. Since 2021 he’s been co-author and host of a Space divulgation program produced by Libero Produzioni TV, namely Space Walks which airs on Rai 4 and Rai Play. Since 22nd January 2022, the program is also available on Rai Italia. In 2022 he published the AstroWired podcast which addresses the relationship between space and science fiction. Amazon describes it as the “revelation podcast of the year”. He also serves as UNICEF Italy’s testimonial Among his books: Ti racconto un film (2005, with Roberto Escobar, Raffaello Cortina Editore), Il ritiro sociale negli adolescenti (2019, edited by Matteo Lancini, Raffaello Cortina Editore), Io sono Pow3r, (2020, with Giorgio Calandrelli , Salani Editore), L’esplorazione dello spazio (2021, Le Scienze / La Repubblica) and Spazio al Futuro (2021, Bfc Books-Telespazio / Leonardo Com</vt:lpstr>
      <vt:lpstr>Kristof Braekeleire is a graphic facilitator, strategist, illustrator and author.   He spent twenty years at Hewlett-Packard, ending up at the global headquarters where he was trained and seasoned as a visual strategist. In 2017 he started up JIXSO, a visual facilitation business, and the Visual Senseformers.</vt:lpstr>
      <vt:lpstr>Domenico Mignolo received a Master's Degree in computer science engineering with specialisation in electronics and telecommunication in 1998. In 2011, he received the Executive Master in business administration from Erasmus School of Management (RSM).   In 1999, he joined Alenia Spazio (IT), where he performed research on satellite systems communication protocols, two-way satellite user terminals and coordinating the DVB-RCS standardisation activities. In 2002, he joined the European Space Agency, Research and Technology Centre (ESTEC) (Noordwijk, the Netherlands) where he is now head of Ground Segment technologies and products section as well as deputy for the ARTES Core Competitiveness programme in the Telecommunication and Integrated Application Directorate.   At ESA, he has been technical officer of several two-way satellite systems, ground and user segment study and development projects and standardisation activities. He also contributed to the initiation of several new programmes and Public Private Partnership (PPP) projects.   </vt:lpstr>
      <vt:lpstr>Andrea Patassa (Spoleto, May 6, 1991) is a test pilot for the Italian Air Force, as well as a member of the European Space Agency (ESA) Astronaut Reserve.  In 2010, he began his training at the Italian Air Force Academy, obtaining a bachelor's and master's degree in Aeronautical Sciences. In 2015, he trained as a military pilot in the Euro-NATO Joint Jet Pilot Program (ENJJPT) at Sheppard Air Force Base in Texas. After completing his training, he operated as a Eurofighter Typhoon fighter pilot and participated in missions in Lithuania and the Middle East.  In 2022, he attended the Experimental Test Pilot Course with the United States Air Force at Edwards Air Force Base in California, where he obtained a master's degree in Experimental Flight Test Engineering. During this period, he successfully passed the ESA Astronaut Selection, earning a place in the Astronaut Reserve. Currently, he is employed at Pratica di Mare Air Base, where he is involved in the development and testing of various aircraft for the Italian Air Force. He has accumulated a total of approximately 1000 flight hours on over 30 different military aircraft. </vt:lpstr>
      <vt:lpstr>Since April 2011, Gisela Suess has served as the head of the Institutional Law Division, Legal Services Department of ESA. Previously, she was ESA's administrator in the Human Resources Department and previously an attorney at Law, Willkie Farr &amp; Gallagher in Paris.   Suess has served as a teacher at the International Space University and in the frame of the European Centre of Space Law summer courses and a teacher in the framework of the Master European Law at the Panthéon Sorbonne University, among other positions in law.   Suess holds first and second state examinations in law and a Doctorate in European law, with distinction.  </vt:lpstr>
      <vt:lpstr>François Gaullier has served as head of Telecommunications and Navigation Systems at Airbus since 2019. He has been instrumental in delivering satellites and systems with the highest quality standard, boosting innovation and industrial efficiency in his organisation.   Gaullier brings more than 25 years of experience to the space business, where he has held a variety of roles over the years within engineering, customer support, product development and as a director.   Gaullier graduated with a degree in aeronautical and space engineering (ISAE-SUPAERO 1988). </vt:lpstr>
    </vt:vector>
  </TitlesOfParts>
  <Company>ESA European Space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Massimiliano is responsible for the entire end-to-end system technology ecosystem at OneWeb including launch systems, R&amp;D, design, manufacture and delivery of OneWeb’s satellite ground network and user terminals. He oversees the entire spectrum engineering division and is also planning the next generation of system infrastructure, aspiring to achieve outstanding technical solutions and innovation for OneWeb’s Gen2 space-based connectivity network.   OneWeb is the global connectivity platform powered from space, headquartered in London, enabling connectivity for governments, businesses, and communities. Owned by global consortium of shareholders including: Bharti Global, the UK Government, Eutelsat, Softbank, Hughes and Hanwha, OneWeb is implementing a constellation of low Earth orbit satellites with a network of global gateway stations and a range of user terminals to provide an affordable, fast, high-bandwidth and low-latency communications service that is connected to the IoT future and is a pathway to 5G.</dc:title>
  <dc:creator>Elly Panagopoulou</dc:creator>
  <cp:lastModifiedBy>Marco Manca (ReMedia)</cp:lastModifiedBy>
  <cp:revision>26</cp:revision>
  <dcterms:created xsi:type="dcterms:W3CDTF">2023-05-23T08:36:09Z</dcterms:created>
  <dcterms:modified xsi:type="dcterms:W3CDTF">2023-06-14T09:27:39Z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0x0101003757143302898F41934C8E4E7519B7B1</vt:lpwstr>
  </property>
  <property fmtid="{D5CDD505-2E9C-101B-9397-08002B2CF9AE}" pid="3" name="MediaServiceImageTags">
    <vt:lpwstr/>
  </property>
</Properties>
</file>