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8" r:id="rId4"/>
  </p:sldMasterIdLst>
  <p:notesMasterIdLst>
    <p:notesMasterId r:id="rId11"/>
  </p:notesMasterIdLst>
  <p:handoutMasterIdLst>
    <p:handoutMasterId r:id="rId12"/>
  </p:handoutMasterIdLst>
  <p:sldIdLst>
    <p:sldId id="331" r:id="rId5"/>
    <p:sldId id="271" r:id="rId6"/>
    <p:sldId id="344" r:id="rId7"/>
    <p:sldId id="339" r:id="rId8"/>
    <p:sldId id="301" r:id="rId9"/>
    <p:sldId id="311" r:id="rId10"/>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174202-076D-4FCC-BB1F-880F8A848A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5FAD0C0A-72EF-4EA2-8D6C-4938445A10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C6063AB-68DD-4467-B9F3-CFD39EF31317}" type="datetime1">
              <a:rPr lang="en-GB" smtClean="0"/>
              <a:t>14/06/2023</a:t>
            </a:fld>
            <a:endParaRPr lang="en-GB"/>
          </a:p>
        </p:txBody>
      </p:sp>
      <p:sp>
        <p:nvSpPr>
          <p:cNvPr id="4" name="Footer Placeholder 3">
            <a:extLst>
              <a:ext uri="{FF2B5EF4-FFF2-40B4-BE49-F238E27FC236}">
                <a16:creationId xmlns:a16="http://schemas.microsoft.com/office/drawing/2014/main" id="{58AB2131-4249-4045-A9F7-9BE0F73F06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72180F18-DB0C-473D-93EA-5E50BE9DE5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5F20474-88D6-46C9-AFA3-1C3CCC241887}" type="slidenum">
              <a:rPr lang="en-GB" smtClean="0"/>
              <a:t>‹N›</a:t>
            </a:fld>
            <a:endParaRPr lang="en-GB"/>
          </a:p>
        </p:txBody>
      </p:sp>
    </p:spTree>
    <p:extLst>
      <p:ext uri="{BB962C8B-B14F-4D97-AF65-F5344CB8AC3E}">
        <p14:creationId xmlns:p14="http://schemas.microsoft.com/office/powerpoint/2010/main" val="482191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17B0F02-3072-4C07-8D39-FB97D9D5FCA2}" type="datetime1">
              <a:rPr lang="en-GB" noProof="0" smtClean="0"/>
              <a:t>14/06/2023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B68C18-1BF1-F447-95ED-60EAAE35426E}" type="slidenum">
              <a:rPr lang="en-GB" noProof="0" smtClean="0"/>
              <a:t>‹N›</a:t>
            </a:fld>
            <a:endParaRPr lang="en-GB" noProof="0"/>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1</a:t>
            </a:fld>
            <a:endParaRPr lang="en-GB"/>
          </a:p>
        </p:txBody>
      </p:sp>
    </p:spTree>
    <p:extLst>
      <p:ext uri="{BB962C8B-B14F-4D97-AF65-F5344CB8AC3E}">
        <p14:creationId xmlns:p14="http://schemas.microsoft.com/office/powerpoint/2010/main" val="14367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2</a:t>
            </a:fld>
            <a:endParaRPr lang="en-GB"/>
          </a:p>
        </p:txBody>
      </p:sp>
    </p:spTree>
    <p:extLst>
      <p:ext uri="{BB962C8B-B14F-4D97-AF65-F5344CB8AC3E}">
        <p14:creationId xmlns:p14="http://schemas.microsoft.com/office/powerpoint/2010/main" val="52491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3</a:t>
            </a:fld>
            <a:endParaRPr lang="en-GB"/>
          </a:p>
        </p:txBody>
      </p:sp>
    </p:spTree>
    <p:extLst>
      <p:ext uri="{BB962C8B-B14F-4D97-AF65-F5344CB8AC3E}">
        <p14:creationId xmlns:p14="http://schemas.microsoft.com/office/powerpoint/2010/main" val="324025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4</a:t>
            </a:fld>
            <a:endParaRPr lang="en-GB"/>
          </a:p>
        </p:txBody>
      </p:sp>
    </p:spTree>
    <p:extLst>
      <p:ext uri="{BB962C8B-B14F-4D97-AF65-F5344CB8AC3E}">
        <p14:creationId xmlns:p14="http://schemas.microsoft.com/office/powerpoint/2010/main" val="248398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5</a:t>
            </a:fld>
            <a:endParaRPr lang="en-GB"/>
          </a:p>
        </p:txBody>
      </p:sp>
    </p:spTree>
    <p:extLst>
      <p:ext uri="{BB962C8B-B14F-4D97-AF65-F5344CB8AC3E}">
        <p14:creationId xmlns:p14="http://schemas.microsoft.com/office/powerpoint/2010/main" val="363602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6</a:t>
            </a:fld>
            <a:endParaRPr lang="en-GB"/>
          </a:p>
        </p:txBody>
      </p:sp>
    </p:spTree>
    <p:extLst>
      <p:ext uri="{BB962C8B-B14F-4D97-AF65-F5344CB8AC3E}">
        <p14:creationId xmlns:p14="http://schemas.microsoft.com/office/powerpoint/2010/main" val="321965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en-US" noProof="0"/>
              <a:t>Click to edit Master title style</a:t>
            </a:r>
            <a:endParaRPr lang="en-GB" noProof="0"/>
          </a:p>
        </p:txBody>
      </p:sp>
      <p:sp>
        <p:nvSpPr>
          <p:cNvPr id="3" name="Subtitle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rtlCol="0" anchor="ctr"/>
          <a:lstStyle>
            <a:lvl1pPr marL="0" indent="0" algn="ctr">
              <a:buNone/>
              <a:defRPr i="1"/>
            </a:lvl1pPr>
          </a:lstStyle>
          <a:p>
            <a:pPr rtl="0"/>
            <a:r>
              <a:rPr lang="en-GB"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DAB8D192-CAF1-4A2C-85C9-1EDA35A31CD8}"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hasCustomPrompt="1"/>
          </p:nvPr>
        </p:nvSpPr>
        <p:spPr>
          <a:xfrm>
            <a:off x="5326063" y="559678"/>
            <a:ext cx="6103937" cy="519183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114259A3-C037-4D15-8CC5-E62C0AAC312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rtlCol="0" anchor="ctr"/>
          <a:lstStyle>
            <a:lvl1pPr marL="0" indent="0" algn="ctr">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7"/>
            <a:ext cx="3833906" cy="5274923"/>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3591F197-EE82-41CF-B217-E65F4EC035C7}"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hasCustomPrompt="1"/>
          </p:nvPr>
        </p:nvSpPr>
        <p:spPr>
          <a:xfrm>
            <a:off x="5181600" y="559678"/>
            <a:ext cx="6172200" cy="561728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sz="half" idx="1" hasCustomPrompt="1"/>
          </p:nvPr>
        </p:nvSpPr>
        <p:spPr>
          <a:xfrm>
            <a:off x="5181600" y="540628"/>
            <a:ext cx="6248400" cy="2488946"/>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5181600" y="3712467"/>
            <a:ext cx="6248400" cy="248222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5529CDE9-2DFB-42D0-9AF7-220768F44449}" type="datetime1">
              <a:rPr lang="en-GB" noProof="0" smtClean="0"/>
              <a:t>14/06/2023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rtlCol="0"/>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95259DA5-60B7-4DC7-997E-4ADDE1E2373F}" type="datetime1">
              <a:rPr lang="en-GB" noProof="0" smtClean="0"/>
              <a:t>14/06/2023</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Date Placeholder 2"/>
          <p:cNvSpPr>
            <a:spLocks noGrp="1"/>
          </p:cNvSpPr>
          <p:nvPr>
            <p:ph type="dt" sz="half" idx="10"/>
          </p:nvPr>
        </p:nvSpPr>
        <p:spPr/>
        <p:txBody>
          <a:bodyPr rtlCol="0"/>
          <a:lstStyle/>
          <a:p>
            <a:pPr rtl="0"/>
            <a:fld id="{7B74DD31-347E-4B54-B7FB-ECCF31FD43E0}" type="datetime1">
              <a:rPr lang="en-GB" noProof="0" smtClean="0"/>
              <a:t>14/06/2023</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D69DEBE6-9705-4629-B2E2-B813F3EFD0D0}" type="datetime1">
              <a:rPr lang="en-GB" noProof="0" smtClean="0"/>
              <a:t>14/06/2023</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sp>
        <p:nvSpPr>
          <p:cNvPr id="3" name="Content Placeholder 2"/>
          <p:cNvSpPr>
            <a:spLocks noGrp="1"/>
          </p:cNvSpPr>
          <p:nvPr>
            <p:ph idx="1" hasCustomPrompt="1"/>
          </p:nvPr>
        </p:nvSpPr>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E076178D-3F32-40F0-BDF4-CDEBDAACF6DF}"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p>
            <a:pPr rtl="0"/>
            <a:fld id="{77402A71-B2DA-4640-AFBC-A08F749C812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4" name="Date Placeholder 3"/>
          <p:cNvSpPr>
            <a:spLocks noGrp="1"/>
          </p:cNvSpPr>
          <p:nvPr>
            <p:ph type="dt" sz="half" idx="10"/>
          </p:nvPr>
        </p:nvSpPr>
        <p:spPr/>
        <p:txBody>
          <a:bodyPr rtlCol="0"/>
          <a:lstStyle/>
          <a:p>
            <a:pPr rtl="0"/>
            <a:fld id="{03735262-5D60-41D9-A9B6-FF5E468F41DF}"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rtlCol="0" anchor="ctr">
            <a:noAutofit/>
          </a:bodyPr>
          <a:lstStyle>
            <a:lvl1pPr marL="0" indent="0" algn="ctr">
              <a:lnSpc>
                <a:spcPct val="100000"/>
              </a:lnSpc>
              <a:buNone/>
              <a:defRPr sz="2000" i="1">
                <a:solidFill>
                  <a:schemeClr val="bg1"/>
                </a:solidFill>
                <a:latin typeface="+mj-lt"/>
              </a:defRPr>
            </a:lvl1pPr>
          </a:lstStyle>
          <a:p>
            <a:pPr lvl="0" rtl="0"/>
            <a:r>
              <a:rPr lang="en-GB"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en-GB"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en-GB"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ED3A9150-039F-4FB9-B8A2-F8F4040C0201}"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72DDA0E7-BF30-41B3-BA7F-0CB648457625}"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hasCustomPrompt="1"/>
          </p:nvPr>
        </p:nvSpPr>
        <p:spPr>
          <a:xfrm>
            <a:off x="762000" y="2831932"/>
            <a:ext cx="3833906" cy="1562638"/>
          </a:xfrm>
        </p:spPr>
        <p:txBody>
          <a:bodyPr rtlCol="0" anchor="b"/>
          <a:lstStyle>
            <a:lvl1pPr>
              <a:defRPr/>
            </a:lvl1pPr>
          </a:lstStyle>
          <a:p>
            <a:pPr rtl="0"/>
            <a:r>
              <a:rPr lang="en-GB" noProof="0"/>
              <a:t>Click to edit your title</a:t>
            </a:r>
          </a:p>
        </p:txBody>
      </p:sp>
      <p:sp>
        <p:nvSpPr>
          <p:cNvPr id="4" name="Date Placeholder 3"/>
          <p:cNvSpPr>
            <a:spLocks noGrp="1"/>
          </p:cNvSpPr>
          <p:nvPr>
            <p:ph type="dt" sz="half" idx="10"/>
          </p:nvPr>
        </p:nvSpPr>
        <p:spPr/>
        <p:txBody>
          <a:bodyPr rtlCol="0"/>
          <a:lstStyle/>
          <a:p>
            <a:pPr rtl="0"/>
            <a:fld id="{80F5BBF8-60EF-4A58-8AA1-0E5D107F711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rtlCol="0" anchor="ctr"/>
          <a:lstStyle>
            <a:lvl1pPr marL="0" indent="0" algn="ctr">
              <a:buNone/>
              <a:defRPr i="1"/>
            </a:lvl1pPr>
          </a:lstStyle>
          <a:p>
            <a:pPr rtl="0"/>
            <a:r>
              <a:rPr lang="en-GB"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rtlCol="0" anchor="ct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en-US" noProof="0"/>
              <a:t>Click to edit Master title style</a:t>
            </a:r>
            <a:endParaRPr lang="en-GB" noProof="0"/>
          </a:p>
        </p:txBody>
      </p:sp>
      <p:sp>
        <p:nvSpPr>
          <p:cNvPr id="3" name="Subtitle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rtlCol="0" anchor="t">
            <a:normAutofit/>
          </a:bodyPr>
          <a:lstStyle>
            <a:lvl1pPr>
              <a:lnSpc>
                <a:spcPct val="85000"/>
              </a:lnSpc>
              <a:defRPr sz="7700" cap="none" baseline="0">
                <a:solidFill>
                  <a:schemeClr val="tx1">
                    <a:lumMod val="85000"/>
                    <a:lumOff val="15000"/>
                  </a:schemeClr>
                </a:solidFill>
              </a:defRPr>
            </a:lvl1pPr>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1947673" y="1393748"/>
            <a:ext cx="8401429" cy="819150"/>
          </a:xfrm>
        </p:spPr>
        <p:txBody>
          <a:bodyPr rtlCol="0"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a:xfrm>
            <a:off x="8742955" y="6314439"/>
            <a:ext cx="1596622" cy="365125"/>
          </a:xfrm>
        </p:spPr>
        <p:txBody>
          <a:bodyPr rtlCol="0"/>
          <a:lstStyle>
            <a:lvl1pPr>
              <a:defRPr sz="1200">
                <a:solidFill>
                  <a:schemeClr val="tx1">
                    <a:lumMod val="85000"/>
                    <a:lumOff val="15000"/>
                  </a:schemeClr>
                </a:solidFill>
              </a:defRPr>
            </a:lvl1pPr>
          </a:lstStyle>
          <a:p>
            <a:pPr rtl="0"/>
            <a:fld id="{1C896760-A52A-4B0A-9FCE-F159B68F95D1}" type="datetime1">
              <a:rPr lang="en-GB" noProof="0" smtClean="0"/>
              <a:t>14/06/2023</a:t>
            </a:fld>
            <a:endParaRPr lang="en-GB" noProof="0"/>
          </a:p>
        </p:txBody>
      </p:sp>
      <p:sp>
        <p:nvSpPr>
          <p:cNvPr id="5" name="Footer Placeholder 4"/>
          <p:cNvSpPr>
            <a:spLocks noGrp="1"/>
          </p:cNvSpPr>
          <p:nvPr>
            <p:ph type="ftr" sz="quarter" idx="11"/>
          </p:nvPr>
        </p:nvSpPr>
        <p:spPr>
          <a:xfrm>
            <a:off x="1947673" y="6314440"/>
            <a:ext cx="6480226" cy="365125"/>
          </a:xfrm>
        </p:spPr>
        <p:txBody>
          <a:bodyPr rtlCol="0"/>
          <a:lstStyle>
            <a:lvl1pPr>
              <a:defRPr b="0">
                <a:solidFill>
                  <a:schemeClr val="tx1">
                    <a:lumMod val="85000"/>
                    <a:lumOff val="15000"/>
                  </a:schemeClr>
                </a:solidFill>
              </a:defRPr>
            </a:lvl1pPr>
          </a:lstStyle>
          <a:p>
            <a:pPr rtl="0"/>
            <a:endParaRPr lang="en-GB" noProof="0"/>
          </a:p>
        </p:txBody>
      </p:sp>
      <p:sp>
        <p:nvSpPr>
          <p:cNvPr id="6" name="Slide Number Placeholder 5"/>
          <p:cNvSpPr>
            <a:spLocks noGrp="1"/>
          </p:cNvSpPr>
          <p:nvPr>
            <p:ph type="sldNum" sz="quarter" idx="12"/>
          </p:nvPr>
        </p:nvSpPr>
        <p:spPr>
          <a:xfrm>
            <a:off x="11784011" y="1620760"/>
            <a:ext cx="407988" cy="365125"/>
          </a:xfrm>
        </p:spPr>
        <p:txBody>
          <a:bodyPr rtlCol="0"/>
          <a:lstStyle>
            <a:lvl1pPr>
              <a:defRPr>
                <a:solidFill>
                  <a:schemeClr val="bg2"/>
                </a:solidFill>
              </a:defRPr>
            </a:lvl1pPr>
          </a:lstStyle>
          <a:p>
            <a:pPr rtl="0"/>
            <a:fld id="{13D2E340-0663-474B-992C-9192B5C45E57}" type="slidenum">
              <a:rPr lang="en-GB" noProof="0" smtClean="0"/>
              <a:t>‹N›</a:t>
            </a:fld>
            <a:endParaRPr lang="en-GB"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fld id="{F887B716-D79C-4B40-B931-1D91F43C7E50}" type="datetime1">
              <a:rPr lang="en-GB" noProof="0" smtClean="0"/>
              <a:t>14/06/2023</a:t>
            </a:fld>
            <a:endParaRPr lang="en-GB"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endParaRPr lang="en-GB"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pPr rtl="0"/>
            <a:fld id="{13D2E340-0663-474B-992C-9192B5C45E57}" type="slidenum">
              <a:rPr lang="en-GB" noProof="0" smtClean="0"/>
              <a:t>‹N›</a:t>
            </a:fld>
            <a:endParaRPr lang="en-GB"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4B05D1C-148C-4D66-3C6E-1286C6C51A03}"/>
              </a:ext>
            </a:extLst>
          </p:cNvPr>
          <p:cNvSpPr>
            <a:spLocks noGrp="1"/>
          </p:cNvSpPr>
          <p:nvPr>
            <p:ph type="subTitle" idx="1"/>
          </p:nvPr>
        </p:nvSpPr>
        <p:spPr>
          <a:xfrm>
            <a:off x="347170" y="2646264"/>
            <a:ext cx="4987147" cy="930805"/>
          </a:xfrm>
        </p:spPr>
        <p:txBody>
          <a:bodyPr rtlCol="0"/>
          <a:lstStyle/>
          <a:p>
            <a:r>
              <a:rPr lang="en-GB" sz="2800" b="1" i="0" dirty="0">
                <a:latin typeface="Arial" panose="020B0604020202020204" pitchFamily="34" charset="0"/>
                <a:ea typeface="+mj-ea"/>
                <a:cs typeface="Arial" panose="020B0604020202020204" pitchFamily="34" charset="0"/>
              </a:rPr>
              <a:t>Session 6</a:t>
            </a:r>
          </a:p>
          <a:p>
            <a:r>
              <a:rPr lang="en-GB" sz="2800" b="1" i="0" dirty="0">
                <a:latin typeface="Arial" panose="020B0604020202020204" pitchFamily="34" charset="0"/>
                <a:ea typeface="+mj-ea"/>
                <a:cs typeface="Arial" panose="020B0604020202020204" pitchFamily="34" charset="0"/>
              </a:rPr>
              <a:t>ENABLERS</a:t>
            </a:r>
            <a:endParaRPr lang="en-US" b="1" i="0" dirty="0">
              <a:latin typeface="Arial" panose="020B0604020202020204" pitchFamily="34" charset="0"/>
              <a:ea typeface="+mj-ea"/>
              <a:cs typeface="Arial" panose="020B0604020202020204" pitchFamily="34" charset="0"/>
            </a:endParaRPr>
          </a:p>
        </p:txBody>
      </p:sp>
      <p:sp>
        <p:nvSpPr>
          <p:cNvPr id="6" name="Subtitle 2">
            <a:extLst>
              <a:ext uri="{FF2B5EF4-FFF2-40B4-BE49-F238E27FC236}">
                <a16:creationId xmlns:a16="http://schemas.microsoft.com/office/drawing/2014/main" id="{F227ED8A-8BE2-ABE5-3C89-062A14ADB341}"/>
              </a:ext>
            </a:extLst>
          </p:cNvPr>
          <p:cNvSpPr txBox="1">
            <a:spLocks/>
          </p:cNvSpPr>
          <p:nvPr/>
        </p:nvSpPr>
        <p:spPr>
          <a:xfrm>
            <a:off x="5662777" y="2889732"/>
            <a:ext cx="5387853" cy="401828"/>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it-IT" sz="2000" i="0" dirty="0">
                <a:solidFill>
                  <a:srgbClr val="FFFFFF"/>
                </a:solidFill>
                <a:effectLst/>
                <a:latin typeface="Arial" panose="020B0604020202020204" pitchFamily="34" charset="0"/>
                <a:cs typeface="Arial" panose="020B0604020202020204" pitchFamily="34" charset="0"/>
              </a:rPr>
              <a:t>TECHNOLOGICAL ENABLERS</a:t>
            </a:r>
          </a:p>
        </p:txBody>
      </p:sp>
    </p:spTree>
    <p:extLst>
      <p:ext uri="{BB962C8B-B14F-4D97-AF65-F5344CB8AC3E}">
        <p14:creationId xmlns:p14="http://schemas.microsoft.com/office/powerpoint/2010/main" val="30188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47656" y="1264197"/>
            <a:ext cx="5670487" cy="4650828"/>
          </a:xfrm>
        </p:spPr>
        <p:txBody>
          <a:bodyPr vert="horz" lIns="91440" tIns="45720" rIns="91440" bIns="45720" rtlCol="0" anchor="ctr">
            <a:normAutofit/>
          </a:bodyPr>
          <a:lstStyle/>
          <a:p>
            <a:pPr>
              <a:lnSpc>
                <a:spcPct val="100000"/>
              </a:lnSpc>
            </a:pPr>
            <a:r>
              <a:rPr lang="en-GB" sz="1500" i="0">
                <a:latin typeface="Microsoft YaHei Light"/>
                <a:ea typeface="Microsoft YaHei Light"/>
                <a:cs typeface="Kigelia"/>
              </a:rPr>
              <a:t>Piero Benvenuti has previously served as full professor of high energy astrophysics at the University of Padova and Director of the Center for Space Studies and Activities "G. Colombo", also at Padova. He was also previously project scientist of the astronomical satellite IUE (Madrid) and of the Hubble Space Telescope European Coordinating Facility (</a:t>
            </a:r>
            <a:r>
              <a:rPr lang="en-GB" sz="1500" i="0" err="1">
                <a:latin typeface="Microsoft YaHei Light"/>
                <a:ea typeface="Microsoft YaHei Light"/>
                <a:cs typeface="Kigelia"/>
              </a:rPr>
              <a:t>Garching</a:t>
            </a:r>
            <a:r>
              <a:rPr lang="en-GB" sz="1500" i="0">
                <a:latin typeface="Microsoft YaHei Light"/>
                <a:ea typeface="Microsoft YaHei Light"/>
                <a:cs typeface="Kigelia"/>
              </a:rPr>
              <a:t> </a:t>
            </a:r>
            <a:r>
              <a:rPr lang="en-GB" sz="1500" i="0" err="1">
                <a:latin typeface="Microsoft YaHei Light"/>
                <a:ea typeface="Microsoft YaHei Light"/>
                <a:cs typeface="Kigelia"/>
              </a:rPr>
              <a:t>bei</a:t>
            </a:r>
            <a:r>
              <a:rPr lang="en-GB" sz="1500" i="0">
                <a:latin typeface="Microsoft YaHei Light"/>
                <a:ea typeface="Microsoft YaHei Light"/>
                <a:cs typeface="Kigelia"/>
              </a:rPr>
              <a:t> München) at the European Space Agency.</a:t>
            </a:r>
            <a:br>
              <a:rPr lang="en-GB" sz="1500" i="0">
                <a:latin typeface="Microsoft YaHei Light" panose="020B0502040204020203" pitchFamily="34" charset="-122"/>
                <a:ea typeface="Microsoft YaHei Light" panose="020B0502040204020203" pitchFamily="34" charset="-122"/>
                <a:cs typeface="Kigelia" panose="020B0502040204020203" pitchFamily="34" charset="0"/>
              </a:rPr>
            </a:br>
            <a:r>
              <a:rPr lang="en-GB" sz="1500" i="0">
                <a:latin typeface="Microsoft YaHei Light"/>
                <a:ea typeface="Microsoft YaHei Light"/>
                <a:cs typeface="Kigelia"/>
              </a:rPr>
              <a:t> </a:t>
            </a:r>
            <a:br>
              <a:rPr lang="en-GB" sz="1500" i="0">
                <a:latin typeface="Microsoft YaHei Light" panose="020B0502040204020203" pitchFamily="34" charset="-122"/>
                <a:ea typeface="Microsoft YaHei Light" panose="020B0502040204020203" pitchFamily="34" charset="-122"/>
                <a:cs typeface="Kigelia" panose="020B0502040204020203" pitchFamily="34" charset="0"/>
              </a:rPr>
            </a:br>
            <a:r>
              <a:rPr lang="en-GB" sz="1500" i="0">
                <a:latin typeface="Microsoft YaHei Light"/>
                <a:ea typeface="Microsoft YaHei Light"/>
                <a:cs typeface="Kigelia"/>
              </a:rPr>
              <a:t>Benvenuti has served as the president of the (Italian) National Institute for Astrophysics (INAF) and was the commissioner of the Italian Space Agency (ASI). From 2015 to 2018, he held the position of general secretary of the International Astronomical Union (IAU).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In 2022 Benvenuti was appointed Director of the IAU Centre for the Protection of Dark and Quiet Sky from Satellite Constellations Interference (CPS). He is the IAU Representative to the UN COPUOS and also serves as Professor Emeritus of the University of Padova.</a:t>
            </a:r>
          </a:p>
        </p:txBody>
      </p:sp>
      <p:pic>
        <p:nvPicPr>
          <p:cNvPr id="7" name="Picture Placeholder 6" descr="A person smiling in front of a bookcase&#10;&#10;Description automatically generated with low confidence">
            <a:extLst>
              <a:ext uri="{FF2B5EF4-FFF2-40B4-BE49-F238E27FC236}">
                <a16:creationId xmlns:a16="http://schemas.microsoft.com/office/drawing/2014/main" id="{09B806DF-9EAB-32D4-BC73-04DB17D0FF3F}"/>
              </a:ext>
            </a:extLst>
          </p:cNvPr>
          <p:cNvPicPr>
            <a:picLocks noGrp="1" noChangeAspect="1"/>
          </p:cNvPicPr>
          <p:nvPr>
            <p:ph type="pic" sz="quarter" idx="10"/>
          </p:nvPr>
        </p:nvPicPr>
        <p:blipFill>
          <a:blip r:embed="rId3"/>
          <a:srcRect l="3601" r="3601"/>
          <a:stretch>
            <a:fillRect/>
          </a:stretch>
        </p:blipFill>
        <p:spPr/>
      </p:pic>
      <p:sp>
        <p:nvSpPr>
          <p:cNvPr id="10" name="Subtitle 2">
            <a:extLst>
              <a:ext uri="{FF2B5EF4-FFF2-40B4-BE49-F238E27FC236}">
                <a16:creationId xmlns:a16="http://schemas.microsoft.com/office/drawing/2014/main" id="{27383D73-2FAC-1670-9A0C-77626255ED20}"/>
              </a:ext>
            </a:extLst>
          </p:cNvPr>
          <p:cNvSpPr>
            <a:spLocks noGrp="1"/>
          </p:cNvSpPr>
          <p:nvPr>
            <p:ph type="subTitle" idx="1"/>
          </p:nvPr>
        </p:nvSpPr>
        <p:spPr>
          <a:xfrm>
            <a:off x="314325" y="3880237"/>
            <a:ext cx="4987147" cy="2105619"/>
          </a:xfrm>
        </p:spPr>
        <p:txBody>
          <a:bodyPr rtlCol="0"/>
          <a:lstStyle/>
          <a:p>
            <a:pPr rtl="0"/>
            <a:r>
              <a:rPr lang="en-GB" sz="2800">
                <a:latin typeface="+mj-lt"/>
                <a:ea typeface="+mj-ea"/>
                <a:cs typeface="+mj-cs"/>
              </a:rPr>
              <a:t>Piero Benvenuti</a:t>
            </a:r>
          </a:p>
          <a:p>
            <a:pPr rtl="0"/>
            <a:endParaRPr lang="en-GB" sz="2400">
              <a:latin typeface="+mj-lt"/>
              <a:ea typeface="+mj-ea"/>
              <a:cs typeface="+mj-cs"/>
            </a:endParaRPr>
          </a:p>
          <a:p>
            <a:r>
              <a:rPr lang="en-GB" sz="2000">
                <a:latin typeface="+mj-lt"/>
                <a:ea typeface="+mj-ea"/>
                <a:cs typeface="+mj-cs"/>
              </a:rPr>
              <a:t>Director of the Protection of Dark &amp; Quiet Sky from Satellite Constellations Interference</a:t>
            </a:r>
            <a:endParaRPr lang="en-GB" sz="2000">
              <a:ea typeface="+mj-ea"/>
              <a:cs typeface="+mj-cs"/>
            </a:endParaRPr>
          </a:p>
          <a:p>
            <a:r>
              <a:rPr lang="en-GB" sz="2000">
                <a:latin typeface="+mj-lt"/>
                <a:ea typeface="+mj-ea"/>
                <a:cs typeface="+mj-cs"/>
              </a:rPr>
              <a:t>International Astronomical Union</a:t>
            </a:r>
            <a:endParaRPr lang="en-GB" sz="2000">
              <a:latin typeface="Century Schoolbook"/>
              <a:ea typeface="+mj-ea"/>
              <a:cs typeface="+mj-cs"/>
            </a:endParaRPr>
          </a:p>
        </p:txBody>
      </p:sp>
    </p:spTree>
    <p:extLst>
      <p:ext uri="{BB962C8B-B14F-4D97-AF65-F5344CB8AC3E}">
        <p14:creationId xmlns:p14="http://schemas.microsoft.com/office/powerpoint/2010/main" val="273922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33279" y="1278575"/>
            <a:ext cx="5886147" cy="4283342"/>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Laurent </a:t>
            </a:r>
            <a:r>
              <a:rPr lang="en-GB" sz="1500" i="0" err="1">
                <a:latin typeface="Microsoft YaHei Light"/>
                <a:ea typeface="Microsoft YaHei Light"/>
                <a:cs typeface="Kigelia"/>
              </a:rPr>
              <a:t>Jaffart</a:t>
            </a:r>
            <a:r>
              <a:rPr lang="en-GB" sz="1500" i="0">
                <a:latin typeface="Microsoft YaHei Light"/>
                <a:ea typeface="Microsoft YaHei Light"/>
                <a:cs typeface="Kigelia"/>
              </a:rPr>
              <a:t> is currently the head of Strategy, Corporate and New Business Development of Airbus Defence and Space for Space Systems. Formerly, he was the head of Constellation and Future solution for Space Systems Marketing and Sales. </a:t>
            </a:r>
            <a:r>
              <a:rPr lang="en-GB" sz="1500" i="0" err="1">
                <a:latin typeface="Microsoft YaHei Light"/>
                <a:ea typeface="Microsoft YaHei Light"/>
                <a:cs typeface="Kigelia"/>
              </a:rPr>
              <a:t>Jaffart</a:t>
            </a:r>
            <a:r>
              <a:rPr lang="en-GB" sz="1500" i="0">
                <a:latin typeface="Microsoft YaHei Light"/>
                <a:ea typeface="Microsoft YaHei Light"/>
                <a:cs typeface="Kigelia"/>
              </a:rPr>
              <a:t> is also member of the Board of Airbus </a:t>
            </a:r>
            <a:r>
              <a:rPr lang="en-GB" sz="1500" i="0" err="1">
                <a:latin typeface="Microsoft YaHei Light"/>
                <a:ea typeface="Microsoft YaHei Light"/>
                <a:cs typeface="Kigelia"/>
              </a:rPr>
              <a:t>OneWeb</a:t>
            </a:r>
            <a:r>
              <a:rPr lang="en-GB" sz="1500" i="0">
                <a:latin typeface="Microsoft YaHei Light"/>
                <a:ea typeface="Microsoft YaHei Light"/>
                <a:cs typeface="Kigelia"/>
              </a:rPr>
              <a:t> Satellites LLC which designs and manufactures constellation satellites, amongst other opportunities.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err="1">
                <a:latin typeface="Microsoft YaHei Light"/>
                <a:ea typeface="Microsoft YaHei Light"/>
                <a:cs typeface="Kigelia"/>
              </a:rPr>
              <a:t>Jaffart</a:t>
            </a:r>
            <a:r>
              <a:rPr lang="en-GB" sz="1500" i="0">
                <a:latin typeface="Microsoft YaHei Light"/>
                <a:ea typeface="Microsoft YaHei Light"/>
                <a:cs typeface="Kigelia"/>
              </a:rPr>
              <a:t> leads a trans-national team based in France, Germany and in the UK. The aim of his organisation is to define and implement the strategy for Airbus Space, bringing new solutions and innovation to the market.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err="1">
                <a:latin typeface="Microsoft YaHei Light"/>
                <a:ea typeface="Microsoft YaHei Light"/>
                <a:cs typeface="Kigelia"/>
              </a:rPr>
              <a:t>Jaffart</a:t>
            </a:r>
            <a:r>
              <a:rPr lang="en-GB" sz="1500" i="0">
                <a:latin typeface="Microsoft YaHei Light"/>
                <a:ea typeface="Microsoft YaHei Light"/>
                <a:cs typeface="Kigelia"/>
              </a:rPr>
              <a:t> holds a Master's in national resources strategy from the National </a:t>
            </a:r>
            <a:r>
              <a:rPr lang="en-GB" sz="1500" i="0" err="1">
                <a:latin typeface="Microsoft YaHei Light"/>
                <a:ea typeface="Microsoft YaHei Light"/>
                <a:cs typeface="Kigelia"/>
              </a:rPr>
              <a:t>Defense</a:t>
            </a:r>
            <a:r>
              <a:rPr lang="en-GB" sz="1500" i="0">
                <a:latin typeface="Microsoft YaHei Light"/>
                <a:ea typeface="Microsoft YaHei Light"/>
                <a:cs typeface="Kigelia"/>
              </a:rPr>
              <a:t> University in Washington DC USA (2013), two Masters in business administration from the former ESC Reims (Reims Management School - France) and Dublin City University (2002) and a Bachelor of Sciences (Hons) in European Business and Technology from the University of Brighton in the UK (2000).</a:t>
            </a:r>
            <a:endParaRPr lang="en-US"/>
          </a:p>
        </p:txBody>
      </p:sp>
      <p:sp>
        <p:nvSpPr>
          <p:cNvPr id="7" name="Subtitle 2">
            <a:extLst>
              <a:ext uri="{FF2B5EF4-FFF2-40B4-BE49-F238E27FC236}">
                <a16:creationId xmlns:a16="http://schemas.microsoft.com/office/drawing/2014/main" id="{2A5F6480-7A7F-E2D1-F9F4-DED552E4FF39}"/>
              </a:ext>
            </a:extLst>
          </p:cNvPr>
          <p:cNvSpPr>
            <a:spLocks noGrp="1"/>
          </p:cNvSpPr>
          <p:nvPr>
            <p:ph type="subTitle" idx="1"/>
          </p:nvPr>
        </p:nvSpPr>
        <p:spPr>
          <a:xfrm>
            <a:off x="314325" y="3880237"/>
            <a:ext cx="4987147" cy="2399176"/>
          </a:xfrm>
        </p:spPr>
        <p:txBody>
          <a:bodyPr vert="horz" lIns="91440" tIns="45720" rIns="91440" bIns="45720" rtlCol="0" anchor="b">
            <a:noAutofit/>
          </a:bodyPr>
          <a:lstStyle/>
          <a:p>
            <a:r>
              <a:rPr lang="en-GB" sz="2800">
                <a:latin typeface="Century Schoolbook"/>
                <a:ea typeface="+mj-ea"/>
                <a:cs typeface="Calibri"/>
              </a:rPr>
              <a:t>Laurent </a:t>
            </a:r>
            <a:r>
              <a:rPr lang="en-GB" sz="2800" err="1">
                <a:latin typeface="Century Schoolbook"/>
                <a:ea typeface="+mj-ea"/>
                <a:cs typeface="Calibri"/>
              </a:rPr>
              <a:t>Jaffart</a:t>
            </a:r>
            <a:endParaRPr lang="en-US" err="1">
              <a:ea typeface="+mj-ea"/>
              <a:cs typeface="+mj-cs"/>
            </a:endParaRPr>
          </a:p>
          <a:p>
            <a:endParaRPr lang="en-GB" sz="2800">
              <a:latin typeface="+mj-lt"/>
              <a:ea typeface="+mj-ea"/>
              <a:cs typeface="+mj-cs"/>
            </a:endParaRPr>
          </a:p>
          <a:p>
            <a:r>
              <a:rPr lang="en-GB" sz="2000">
                <a:latin typeface="Century Schoolbook"/>
                <a:ea typeface="+mj-ea"/>
                <a:cs typeface="Calibri"/>
              </a:rPr>
              <a:t>Vice President - </a:t>
            </a:r>
            <a:r>
              <a:rPr lang="en-GB" sz="2000">
                <a:latin typeface="Century Schoolbook"/>
                <a:ea typeface="+mn-lt"/>
                <a:cs typeface="Calibri"/>
              </a:rPr>
              <a:t>Head of Strategy, Corporate &amp; New Business Development Space Systems</a:t>
            </a:r>
            <a:endParaRPr lang="en-GB" sz="2000" i="0">
              <a:latin typeface="Corbel" panose="020B0503020204020204"/>
              <a:ea typeface="+mn-lt"/>
              <a:cs typeface="Calibri"/>
            </a:endParaRPr>
          </a:p>
          <a:p>
            <a:r>
              <a:rPr lang="en-GB" sz="2400">
                <a:latin typeface="Century Schoolbook"/>
                <a:ea typeface="+mj-ea"/>
                <a:cs typeface="Calibri"/>
              </a:rPr>
              <a:t>Airbus Defence and Space</a:t>
            </a:r>
            <a:endParaRPr lang="en-GB" sz="2400">
              <a:ea typeface="+mj-ea"/>
              <a:cs typeface="+mj-cs"/>
            </a:endParaRPr>
          </a:p>
        </p:txBody>
      </p:sp>
      <p:pic>
        <p:nvPicPr>
          <p:cNvPr id="6" name="Picture 7">
            <a:extLst>
              <a:ext uri="{FF2B5EF4-FFF2-40B4-BE49-F238E27FC236}">
                <a16:creationId xmlns:a16="http://schemas.microsoft.com/office/drawing/2014/main" id="{431F85E5-DE28-59E5-1EF6-D787F293FFDB}"/>
              </a:ext>
            </a:extLst>
          </p:cNvPr>
          <p:cNvPicPr>
            <a:picLocks noGrp="1" noChangeAspect="1"/>
          </p:cNvPicPr>
          <p:nvPr>
            <p:ph type="pic" sz="quarter" idx="10"/>
          </p:nvPr>
        </p:nvPicPr>
        <p:blipFill>
          <a:blip r:embed="rId3"/>
          <a:srcRect t="10465" b="10465"/>
          <a:stretch/>
        </p:blipFill>
        <p:spPr/>
      </p:pic>
    </p:spTree>
    <p:extLst>
      <p:ext uri="{BB962C8B-B14F-4D97-AF65-F5344CB8AC3E}">
        <p14:creationId xmlns:p14="http://schemas.microsoft.com/office/powerpoint/2010/main" val="15679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F893860-5696-CA89-724A-BFC357703610}"/>
              </a:ext>
            </a:extLst>
          </p:cNvPr>
          <p:cNvSpPr>
            <a:spLocks noGrp="1"/>
          </p:cNvSpPr>
          <p:nvPr>
            <p:ph type="subTitle" idx="1"/>
          </p:nvPr>
        </p:nvSpPr>
        <p:spPr>
          <a:xfrm>
            <a:off x="314325" y="3880237"/>
            <a:ext cx="4987147" cy="1968209"/>
          </a:xfrm>
        </p:spPr>
        <p:txBody>
          <a:bodyPr rtlCol="0"/>
          <a:lstStyle/>
          <a:p>
            <a:r>
              <a:rPr lang="en-GB" sz="2800">
                <a:latin typeface="Century Schoolbook"/>
              </a:rPr>
              <a:t>Geert Adams</a:t>
            </a:r>
            <a:endParaRPr lang="en-US"/>
          </a:p>
          <a:p>
            <a:endParaRPr lang="en-GB" sz="2400">
              <a:latin typeface="+mj-lt"/>
              <a:ea typeface="+mj-ea"/>
              <a:cs typeface="+mj-cs"/>
            </a:endParaRPr>
          </a:p>
          <a:p>
            <a:r>
              <a:rPr lang="en-GB" sz="2400">
                <a:latin typeface="+mj-lt"/>
                <a:ea typeface="+mj-ea"/>
                <a:cs typeface="+mj-cs"/>
              </a:rPr>
              <a:t>VP R&amp;D Programs</a:t>
            </a:r>
            <a:endParaRPr lang="en-GB" sz="2400">
              <a:ea typeface="+mj-ea"/>
              <a:cs typeface="+mj-cs"/>
            </a:endParaRPr>
          </a:p>
          <a:p>
            <a:r>
              <a:rPr lang="en-GB" sz="2400">
                <a:latin typeface="Century Schoolbook"/>
                <a:ea typeface="+mj-ea"/>
                <a:cs typeface="+mj-cs"/>
              </a:rPr>
              <a:t>ST Engineering </a:t>
            </a:r>
            <a:r>
              <a:rPr lang="en-GB" sz="2400" err="1">
                <a:latin typeface="Century Schoolbook"/>
                <a:ea typeface="+mj-ea"/>
                <a:cs typeface="+mj-cs"/>
              </a:rPr>
              <a:t>iDirect</a:t>
            </a:r>
            <a:endParaRPr lang="en-GB" sz="2400" err="1">
              <a:ea typeface="+mj-ea"/>
              <a:cs typeface="+mj-cs"/>
            </a:endParaRPr>
          </a:p>
        </p:txBody>
      </p:sp>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Geert Adams holds a civil engineering degree from the University of Ghent and a postgraduate in business management from the Catholic University of Leuven.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Adams started his career at Alcatel Bell, as a design engineer involved with the R&amp;D of ATM networks. Later he joined KPN Belgium (former Unisource Belgium), where as sales engineer manager, his responsibilities covered network designs for Voice, Data and Internet Services for large customers.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From 2001, Adams joined </a:t>
            </a:r>
            <a:r>
              <a:rPr lang="en-GB" sz="1500" i="0" err="1">
                <a:latin typeface="Microsoft YaHei Light"/>
                <a:ea typeface="Microsoft YaHei Light"/>
                <a:cs typeface="Kigelia"/>
              </a:rPr>
              <a:t>Newtec</a:t>
            </a:r>
            <a:r>
              <a:rPr lang="en-GB" sz="1500" i="0">
                <a:latin typeface="Microsoft YaHei Light"/>
                <a:ea typeface="Microsoft YaHei Light"/>
                <a:cs typeface="Kigelia"/>
              </a:rPr>
              <a:t> taking up the programme management of </a:t>
            </a:r>
            <a:r>
              <a:rPr lang="en-GB" sz="1500" i="0" err="1">
                <a:latin typeface="Microsoft YaHei Light"/>
                <a:ea typeface="Microsoft YaHei Light"/>
                <a:cs typeface="Kigelia"/>
              </a:rPr>
              <a:t>Newtec’s</a:t>
            </a:r>
            <a:r>
              <a:rPr lang="en-GB" sz="1500" i="0">
                <a:latin typeface="Microsoft YaHei Light"/>
                <a:ea typeface="Microsoft YaHei Light"/>
                <a:cs typeface="Kigelia"/>
              </a:rPr>
              <a:t>  2 Way-Sat  DVB-RCS system. By the end of 2019, iDirect and </a:t>
            </a:r>
            <a:r>
              <a:rPr lang="en-GB" sz="1500" i="0" err="1">
                <a:latin typeface="Microsoft YaHei Light"/>
                <a:ea typeface="Microsoft YaHei Light"/>
                <a:cs typeface="Kigelia"/>
              </a:rPr>
              <a:t>Newtec</a:t>
            </a:r>
            <a:r>
              <a:rPr lang="en-GB" sz="1500" i="0">
                <a:latin typeface="Microsoft YaHei Light"/>
                <a:ea typeface="Microsoft YaHei Light"/>
                <a:cs typeface="Kigelia"/>
              </a:rPr>
              <a:t> merged into ST Engineering </a:t>
            </a:r>
            <a:r>
              <a:rPr lang="en-GB" sz="1500" i="0" err="1">
                <a:latin typeface="Microsoft YaHei Light"/>
                <a:ea typeface="Microsoft YaHei Light"/>
                <a:cs typeface="Kigelia"/>
              </a:rPr>
              <a:t>iDirect</a:t>
            </a:r>
            <a:r>
              <a:rPr lang="en-GB" sz="1500" i="0">
                <a:latin typeface="Microsoft YaHei Light"/>
                <a:ea typeface="Microsoft YaHei Light"/>
                <a:cs typeface="Kigelia"/>
              </a:rPr>
              <a:t>. Within ST Engineering </a:t>
            </a:r>
            <a:r>
              <a:rPr lang="en-GB" sz="1500" i="0" err="1">
                <a:latin typeface="Microsoft YaHei Light"/>
                <a:ea typeface="Microsoft YaHei Light"/>
                <a:cs typeface="Kigelia"/>
              </a:rPr>
              <a:t>iDirect</a:t>
            </a:r>
            <a:r>
              <a:rPr lang="en-GB" sz="1500" i="0">
                <a:latin typeface="Microsoft YaHei Light"/>
                <a:ea typeface="Microsoft YaHei Light"/>
                <a:cs typeface="Kigelia"/>
              </a:rPr>
              <a:t> (Europe) Geert Adams holds the position of VP of R&amp;D programmes reporting directly to the CTO Frederik Simoens. </a:t>
            </a:r>
            <a:endParaRPr lang="en-US">
              <a:latin typeface="Century Schoolbook" panose="02040604050505020304"/>
              <a:ea typeface="Microsoft YaHei Light"/>
              <a:cs typeface="Kigelia"/>
            </a:endParaRPr>
          </a:p>
        </p:txBody>
      </p:sp>
      <p:pic>
        <p:nvPicPr>
          <p:cNvPr id="2" name="Picture 3">
            <a:extLst>
              <a:ext uri="{FF2B5EF4-FFF2-40B4-BE49-F238E27FC236}">
                <a16:creationId xmlns:a16="http://schemas.microsoft.com/office/drawing/2014/main" id="{C478B39E-928D-0037-D04F-09B28FB6B8A3}"/>
              </a:ext>
            </a:extLst>
          </p:cNvPr>
          <p:cNvPicPr>
            <a:picLocks noGrp="1" noChangeAspect="1"/>
          </p:cNvPicPr>
          <p:nvPr>
            <p:ph type="pic" sz="quarter" idx="10"/>
          </p:nvPr>
        </p:nvPicPr>
        <p:blipFill>
          <a:blip r:embed="rId3"/>
          <a:srcRect t="1891" b="1891"/>
          <a:stretch/>
        </p:blipFill>
        <p:spPr/>
      </p:pic>
    </p:spTree>
    <p:extLst>
      <p:ext uri="{BB962C8B-B14F-4D97-AF65-F5344CB8AC3E}">
        <p14:creationId xmlns:p14="http://schemas.microsoft.com/office/powerpoint/2010/main" val="87324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64589" y="1408130"/>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After graduating in aeronautical engineering at the </a:t>
            </a:r>
            <a:r>
              <a:rPr lang="en-GB" sz="1500" i="0" err="1">
                <a:latin typeface="Microsoft YaHei Light"/>
                <a:ea typeface="Microsoft YaHei Light"/>
                <a:cs typeface="Kigelia"/>
              </a:rPr>
              <a:t>Politecnico</a:t>
            </a:r>
            <a:r>
              <a:rPr lang="en-GB" sz="1500" i="0">
                <a:latin typeface="Microsoft YaHei Light"/>
                <a:ea typeface="Microsoft YaHei Light"/>
                <a:cs typeface="Kigelia"/>
              </a:rPr>
              <a:t> of Milano and following a brief period at </a:t>
            </a:r>
            <a:r>
              <a:rPr lang="en-GB" sz="1500" i="0" err="1">
                <a:latin typeface="Microsoft YaHei Light"/>
                <a:ea typeface="Microsoft YaHei Light"/>
                <a:cs typeface="Kigelia"/>
              </a:rPr>
              <a:t>Aermacchi</a:t>
            </a:r>
            <a:r>
              <a:rPr lang="en-GB" sz="1500" i="0">
                <a:latin typeface="Microsoft YaHei Light"/>
                <a:ea typeface="Microsoft YaHei Light"/>
                <a:cs typeface="Kigelia"/>
              </a:rPr>
              <a:t>, Roberto Aceti joined ESA-ESTEC in 1989 where he served as project manager and programme manager for ten years.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In 1999, Aceti was called in the Compagnia Generale </a:t>
            </a:r>
            <a:r>
              <a:rPr lang="en-GB" sz="1500" i="0" err="1">
                <a:latin typeface="Microsoft YaHei Light"/>
                <a:ea typeface="Microsoft YaHei Light"/>
                <a:cs typeface="Kigelia"/>
              </a:rPr>
              <a:t>dello</a:t>
            </a:r>
            <a:r>
              <a:rPr lang="en-GB" sz="1500" i="0">
                <a:latin typeface="Microsoft YaHei Light"/>
                <a:ea typeface="Microsoft YaHei Light"/>
                <a:cs typeface="Kigelia"/>
              </a:rPr>
              <a:t> Spazio (now OHB Italia) as marketing director and, within a decade, he reached the top of the company: in 2013 he was appointed as chief executive officer, a position he still holds today.</a:t>
            </a:r>
          </a:p>
          <a:p>
            <a:pPr>
              <a:lnSpc>
                <a:spcPct val="100000"/>
              </a:lnSpc>
            </a:pPr>
            <a:endParaRPr lang="en-GB" sz="1200" i="0">
              <a:latin typeface="Microsoft YaHei Light"/>
              <a:ea typeface="Microsoft YaHei Light"/>
              <a:cs typeface="Kigelia"/>
            </a:endParaRPr>
          </a:p>
          <a:p>
            <a:pPr>
              <a:lnSpc>
                <a:spcPct val="100000"/>
              </a:lnSpc>
            </a:pPr>
            <a:endParaRPr lang="en-GB" sz="1200" i="0">
              <a:latin typeface="Microsoft YaHei Light"/>
              <a:ea typeface="Microsoft YaHei Light"/>
              <a:cs typeface="Kigelia"/>
            </a:endParaRPr>
          </a:p>
          <a:p>
            <a:pPr>
              <a:lnSpc>
                <a:spcPct val="100000"/>
              </a:lnSpc>
            </a:pPr>
            <a:endParaRPr lang="en-GB" sz="1200" i="0">
              <a:latin typeface="Microsoft YaHei Light"/>
              <a:ea typeface="Microsoft YaHei Light"/>
              <a:cs typeface="Kigelia"/>
            </a:endParaRPr>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1862029"/>
          </a:xfrm>
        </p:spPr>
        <p:txBody>
          <a:bodyPr rtlCol="0"/>
          <a:lstStyle/>
          <a:p>
            <a:r>
              <a:rPr lang="en-GB" sz="2800">
                <a:latin typeface="+mj-lt"/>
                <a:ea typeface="+mj-ea"/>
                <a:cs typeface="+mj-cs"/>
              </a:rPr>
              <a:t>Roberto Aceti</a:t>
            </a:r>
            <a:endParaRPr lang="en-US"/>
          </a:p>
          <a:p>
            <a:endParaRPr lang="en-GB" sz="2400">
              <a:latin typeface="+mj-lt"/>
              <a:ea typeface="+mj-ea"/>
              <a:cs typeface="+mj-cs"/>
            </a:endParaRPr>
          </a:p>
          <a:p>
            <a:r>
              <a:rPr lang="en-GB" sz="2400">
                <a:latin typeface="+mj-lt"/>
                <a:ea typeface="+mj-ea"/>
                <a:cs typeface="+mj-cs"/>
              </a:rPr>
              <a:t>CEO</a:t>
            </a:r>
            <a:endParaRPr lang="en-GB">
              <a:ea typeface="+mj-ea"/>
              <a:cs typeface="+mj-cs"/>
            </a:endParaRPr>
          </a:p>
          <a:p>
            <a:r>
              <a:rPr lang="en-GB" sz="2400">
                <a:latin typeface="Century Schoolbook"/>
                <a:ea typeface="+mj-ea"/>
                <a:cs typeface="+mj-cs"/>
              </a:rPr>
              <a:t>OHB Italia</a:t>
            </a:r>
            <a:endParaRPr lang="en-GB">
              <a:ea typeface="+mj-ea"/>
              <a:cs typeface="+mj-cs"/>
            </a:endParaRPr>
          </a:p>
        </p:txBody>
      </p:sp>
      <p:pic>
        <p:nvPicPr>
          <p:cNvPr id="5" name="Picture 5">
            <a:extLst>
              <a:ext uri="{FF2B5EF4-FFF2-40B4-BE49-F238E27FC236}">
                <a16:creationId xmlns:a16="http://schemas.microsoft.com/office/drawing/2014/main" id="{AB733F96-EDA8-A0B8-AD81-7B2ADAC02B10}"/>
              </a:ext>
            </a:extLst>
          </p:cNvPr>
          <p:cNvPicPr>
            <a:picLocks noGrp="1" noChangeAspect="1"/>
          </p:cNvPicPr>
          <p:nvPr>
            <p:ph type="pic" sz="quarter" idx="10"/>
          </p:nvPr>
        </p:nvPicPr>
        <p:blipFill>
          <a:blip r:embed="rId3"/>
          <a:srcRect t="8848" b="8848"/>
          <a:stretch/>
        </p:blipFill>
        <p:spPr/>
      </p:pic>
    </p:spTree>
    <p:extLst>
      <p:ext uri="{BB962C8B-B14F-4D97-AF65-F5344CB8AC3E}">
        <p14:creationId xmlns:p14="http://schemas.microsoft.com/office/powerpoint/2010/main" val="114825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Marc-Henri Serre is senior vice president of Thales Alenia Space's Telecommunications Business Line. Thales Alenia Space delivers cost-effective solutions for telecommunications, navigation, Earth observation, environmental management, exploration, science and orbital infrastructures.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He graduated from Ecole Polytechnique in 2005 and from Ecole </a:t>
            </a:r>
            <a:r>
              <a:rPr lang="en-GB" sz="1500" i="0" err="1">
                <a:latin typeface="Microsoft YaHei Light"/>
                <a:ea typeface="Microsoft YaHei Light"/>
                <a:cs typeface="Kigelia"/>
              </a:rPr>
              <a:t>Nationale</a:t>
            </a:r>
            <a:r>
              <a:rPr lang="en-GB" sz="1500" i="0">
                <a:latin typeface="Microsoft YaHei Light"/>
                <a:ea typeface="Microsoft YaHei Light"/>
                <a:cs typeface="Kigelia"/>
              </a:rPr>
              <a:t> des Ponts et Chaussées in 2008, before beginning his career at the French Ministry of Finance and then in prime Minister staff. Serre then joined Thales Alenia Space where he was appointed Director, where he became VP Domain Observation and Science France.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Serre has extensive experience in space activities, particularly in engineering, product policy, customer relationship, commercial offers and project management domains. </a:t>
            </a:r>
            <a:br>
              <a:rPr lang="en-GB" sz="1200" i="0">
                <a:latin typeface="Microsoft YaHei Light"/>
                <a:ea typeface="Microsoft YaHei Light"/>
                <a:cs typeface="Kigelia"/>
              </a:rPr>
            </a:br>
            <a:br>
              <a:rPr lang="en-GB" sz="1200" i="0">
                <a:latin typeface="Microsoft YaHei Light"/>
                <a:ea typeface="Microsoft YaHei Light"/>
                <a:cs typeface="Kigelia"/>
              </a:rPr>
            </a:br>
            <a:endParaRPr lang="en-GB" sz="1200" i="0">
              <a:latin typeface="Microsoft YaHei Light"/>
              <a:ea typeface="Microsoft YaHei Light"/>
              <a:cs typeface="Kigelia"/>
            </a:endParaRPr>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2178360"/>
          </a:xfrm>
        </p:spPr>
        <p:txBody>
          <a:bodyPr rtlCol="0"/>
          <a:lstStyle/>
          <a:p>
            <a:r>
              <a:rPr lang="en-GB" sz="2800">
                <a:latin typeface="+mj-lt"/>
                <a:ea typeface="+mj-ea"/>
                <a:cs typeface="+mj-cs"/>
              </a:rPr>
              <a:t>Marc-Henri Serre</a:t>
            </a:r>
            <a:endParaRPr lang="en-US"/>
          </a:p>
          <a:p>
            <a:endParaRPr lang="en-GB" sz="2800">
              <a:latin typeface="Century Schoolbook"/>
            </a:endParaRPr>
          </a:p>
          <a:p>
            <a:r>
              <a:rPr lang="en-GB" sz="2400">
                <a:latin typeface="Century Schoolbook"/>
              </a:rPr>
              <a:t>Senior Vice President of Telecom Business Line</a:t>
            </a:r>
            <a:endParaRPr lang="en-GB"/>
          </a:p>
          <a:p>
            <a:r>
              <a:rPr lang="en-GB" sz="2400">
                <a:latin typeface="Century Schoolbook"/>
                <a:ea typeface="+mj-ea"/>
                <a:cs typeface="+mj-cs"/>
              </a:rPr>
              <a:t>Thales Alenia Space</a:t>
            </a:r>
            <a:endParaRPr lang="en-GB">
              <a:ea typeface="+mj-ea"/>
              <a:cs typeface="+mj-cs"/>
            </a:endParaRPr>
          </a:p>
        </p:txBody>
      </p:sp>
      <p:pic>
        <p:nvPicPr>
          <p:cNvPr id="4" name="Picture 4" descr="A picture containing person, person, suit, wearing&#10;&#10;Description automatically generated">
            <a:extLst>
              <a:ext uri="{FF2B5EF4-FFF2-40B4-BE49-F238E27FC236}">
                <a16:creationId xmlns:a16="http://schemas.microsoft.com/office/drawing/2014/main" id="{D55846F9-DE3E-9546-BE9C-41B376833F44}"/>
              </a:ext>
            </a:extLst>
          </p:cNvPr>
          <p:cNvPicPr>
            <a:picLocks noGrp="1" noChangeAspect="1"/>
          </p:cNvPicPr>
          <p:nvPr>
            <p:ph type="pic" sz="quarter" idx="10"/>
          </p:nvPr>
        </p:nvPicPr>
        <p:blipFill>
          <a:blip r:embed="rId3"/>
          <a:srcRect l="3977" r="3977"/>
          <a:stretch/>
        </p:blipFill>
        <p:spPr/>
      </p:pic>
    </p:spTree>
    <p:extLst>
      <p:ext uri="{BB962C8B-B14F-4D97-AF65-F5344CB8AC3E}">
        <p14:creationId xmlns:p14="http://schemas.microsoft.com/office/powerpoint/2010/main" val="2017301030"/>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09485_TF45175639_Win32" id="{DA3BC7EA-B985-431E-917E-E4426AC6D1A1}" vid="{18535A56-0AAF-4A35-94B1-169306243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cd08bd-1e1e-469a-8ac4-c187034b961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57143302898F41934C8E4E7519B7B1" ma:contentTypeVersion="11" ma:contentTypeDescription="Create a new document." ma:contentTypeScope="" ma:versionID="2f5e31b07a67fff51d5c8d76fb793c9e">
  <xsd:schema xmlns:xsd="http://www.w3.org/2001/XMLSchema" xmlns:xs="http://www.w3.org/2001/XMLSchema" xmlns:p="http://schemas.microsoft.com/office/2006/metadata/properties" xmlns:ns2="4ccd08bd-1e1e-469a-8ac4-c187034b961f" xmlns:ns3="97f49b3d-ba18-453c-85bc-b516f4096980" targetNamespace="http://schemas.microsoft.com/office/2006/metadata/properties" ma:root="true" ma:fieldsID="86418e00959e4a7b0e2e6f1c48da189a" ns2:_="" ns3:_="">
    <xsd:import namespace="4ccd08bd-1e1e-469a-8ac4-c187034b961f"/>
    <xsd:import namespace="97f49b3d-ba18-453c-85bc-b516f409698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d08bd-1e1e-469a-8ac4-c187034b9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f49b3d-ba18-453c-85bc-b516f409698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074CC8-2AE0-4869-A865-E4CD1468A090}">
  <ds:schemaRefs>
    <ds:schemaRef ds:uri="4ccd08bd-1e1e-469a-8ac4-c187034b961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3533FA2-6A5D-4046-84B8-AE67EFCF4B2F}">
  <ds:schemaRefs>
    <ds:schemaRef ds:uri="http://schemas.microsoft.com/sharepoint/v3/contenttype/forms"/>
  </ds:schemaRefs>
</ds:datastoreItem>
</file>

<file path=customXml/itemProps3.xml><?xml version="1.0" encoding="utf-8"?>
<ds:datastoreItem xmlns:ds="http://schemas.openxmlformats.org/officeDocument/2006/customXml" ds:itemID="{B4F6F20C-9399-48FD-8527-0E9356C040F2}">
  <ds:schemaRefs>
    <ds:schemaRef ds:uri="4ccd08bd-1e1e-469a-8ac4-c187034b961f"/>
    <ds:schemaRef ds:uri="97f49b3d-ba18-453c-85bc-b516f40969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emplate/>
  <TotalTime>0</TotalTime>
  <Words>782</Words>
  <Application>Microsoft Macintosh PowerPoint</Application>
  <PresentationFormat>Widescreen</PresentationFormat>
  <Paragraphs>35</Paragraphs>
  <Slides>6</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vt:i4>
      </vt:variant>
    </vt:vector>
  </HeadingPairs>
  <TitlesOfParts>
    <vt:vector size="12" baseType="lpstr">
      <vt:lpstr>Microsoft YaHei Light</vt:lpstr>
      <vt:lpstr>Arial</vt:lpstr>
      <vt:lpstr>Calibri</vt:lpstr>
      <vt:lpstr>Century Schoolbook</vt:lpstr>
      <vt:lpstr>Corbel</vt:lpstr>
      <vt:lpstr>Headlines</vt:lpstr>
      <vt:lpstr>Presentazione standard di PowerPoint</vt:lpstr>
      <vt:lpstr>Piero Benvenuti has previously served as full professor of high energy astrophysics at the University of Padova and Director of the Center for Space Studies and Activities "G. Colombo", also at Padova. He was also previously project scientist of the astronomical satellite IUE (Madrid) and of the Hubble Space Telescope European Coordinating Facility (Garching bei München) at the European Space Agency.   Benvenuti has served as the president of the (Italian) National Institute for Astrophysics (INAF) and was the commissioner of the Italian Space Agency (ASI). From 2015 to 2018, he held the position of general secretary of the International Astronomical Union (IAU).   In 2022 Benvenuti was appointed Director of the IAU Centre for the Protection of Dark and Quiet Sky from Satellite Constellations Interference (CPS). He is the IAU Representative to the UN COPUOS and also serves as Professor Emeritus of the University of Padova.</vt:lpstr>
      <vt:lpstr>Laurent Jaffart is currently the head of Strategy, Corporate and New Business Development of Airbus Defence and Space for Space Systems. Formerly, he was the head of Constellation and Future solution for Space Systems Marketing and Sales. Jaffart is also member of the Board of Airbus OneWeb Satellites LLC which designs and manufactures constellation satellites, amongst other opportunities.   Jaffart leads a trans-national team based in France, Germany and in the UK. The aim of his organisation is to define and implement the strategy for Airbus Space, bringing new solutions and innovation to the market.    Jaffart holds a Master's in national resources strategy from the National Defense University in Washington DC USA (2013), two Masters in business administration from the former ESC Reims (Reims Management School - France) and Dublin City University (2002) and a Bachelor of Sciences (Hons) in European Business and Technology from the University of Brighton in the UK (2000).</vt:lpstr>
      <vt:lpstr>Geert Adams holds a civil engineering degree from the University of Ghent and a postgraduate in business management from the Catholic University of Leuven.   Adams started his career at Alcatel Bell, as a design engineer involved with the R&amp;D of ATM networks. Later he joined KPN Belgium (former Unisource Belgium), where as sales engineer manager, his responsibilities covered network designs for Voice, Data and Internet Services for large customers.   From 2001, Adams joined Newtec taking up the programme management of Newtec’s  2 Way-Sat  DVB-RCS system. By the end of 2019, iDirect and Newtec merged into ST Engineering iDirect. Within ST Engineering iDirect (Europe) Geert Adams holds the position of VP of R&amp;D programmes reporting directly to the CTO Frederik Simoens. </vt:lpstr>
      <vt:lpstr>After graduating in aeronautical engineering at the Politecnico of Milano and following a brief period at Aermacchi, Roberto Aceti joined ESA-ESTEC in 1989 where he served as project manager and programme manager for ten years.   In 1999, Aceti was called in the Compagnia Generale dello Spazio (now OHB Italia) as marketing director and, within a decade, he reached the top of the company: in 2013 he was appointed as chief executive officer, a position he still holds today.   </vt:lpstr>
      <vt:lpstr>Marc-Henri Serre is senior vice president of Thales Alenia Space's Telecommunications Business Line. Thales Alenia Space delivers cost-effective solutions for telecommunications, navigation, Earth observation, environmental management, exploration, science and orbital infrastructures.   He graduated from Ecole Polytechnique in 2005 and from Ecole Nationale des Ponts et Chaussées in 2008, before beginning his career at the French Ministry of Finance and then in prime Minister staff. Serre then joined Thales Alenia Space where he was appointed Director, where he became VP Domain Observation and Science France.   Serre has extensive experience in space activities, particularly in engineering, product policy, customer relationship, commercial offers and project management domains.   </vt:lpstr>
    </vt:vector>
  </TitlesOfParts>
  <Company>ESA European Space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Massimiliano is responsible for the entire end-to-end system technology ecosystem at OneWeb including launch systems, R&amp;D, design, manufacture and delivery of OneWeb’s satellite ground network and user terminals. He oversees the entire spectrum engineering division and is also planning the next generation of system infrastructure, aspiring to achieve outstanding technical solutions and innovation for OneWeb’s Gen2 space-based connectivity network.   OneWeb is the global connectivity platform powered from space, headquartered in London, enabling connectivity for governments, businesses, and communities. Owned by global consortium of shareholders including: Bharti Global, the UK Government, Eutelsat, Softbank, Hughes and Hanwha, OneWeb is implementing a constellation of low Earth orbit satellites with a network of global gateway stations and a range of user terminals to provide an affordable, fast, high-bandwidth and low-latency communications service that is connected to the IoT future and is a pathway to 5G.</dc:title>
  <dc:creator>Elly Panagopoulou</dc:creator>
  <cp:lastModifiedBy>Marco Manca (ReMedia)</cp:lastModifiedBy>
  <cp:revision>26</cp:revision>
  <dcterms:created xsi:type="dcterms:W3CDTF">2023-05-23T08:36:09Z</dcterms:created>
  <dcterms:modified xsi:type="dcterms:W3CDTF">2023-06-14T09:26:55Z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0x0101003757143302898F41934C8E4E7519B7B1</vt:lpwstr>
  </property>
  <property fmtid="{D5CDD505-2E9C-101B-9397-08002B2CF9AE}" pid="3" name="MediaServiceImageTags">
    <vt:lpwstr/>
  </property>
</Properties>
</file>