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0"/>
  </p:notesMasterIdLst>
  <p:handoutMasterIdLst>
    <p:handoutMasterId r:id="rId11"/>
  </p:handoutMasterIdLst>
  <p:sldIdLst>
    <p:sldId id="330" r:id="rId5"/>
    <p:sldId id="276" r:id="rId6"/>
    <p:sldId id="272" r:id="rId7"/>
    <p:sldId id="291" r:id="rId8"/>
    <p:sldId id="292" r:id="rId9"/>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982317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835428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2868000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2181208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713784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91B2A036-8CF5-7DA4-4518-0566631846BA}"/>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5</a:t>
            </a:r>
          </a:p>
          <a:p>
            <a:r>
              <a:rPr lang="en-GB" sz="2800" b="1" i="0" dirty="0">
                <a:latin typeface="Arial" panose="020B0604020202020204" pitchFamily="34" charset="0"/>
                <a:ea typeface="+mj-ea"/>
                <a:cs typeface="Arial" panose="020B0604020202020204" pitchFamily="34" charset="0"/>
              </a:rPr>
              <a:t>ENABLERS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DB67B517-02C6-2E1B-D9D7-51BCBDCB80CE}"/>
              </a:ext>
            </a:extLst>
          </p:cNvPr>
          <p:cNvSpPr txBox="1">
            <a:spLocks/>
          </p:cNvSpPr>
          <p:nvPr/>
        </p:nvSpPr>
        <p:spPr>
          <a:xfrm>
            <a:off x="5662777" y="2916007"/>
            <a:ext cx="5387853" cy="391318"/>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DIGITAL TRANSFORMATION IN SATCOM</a:t>
            </a:r>
          </a:p>
        </p:txBody>
      </p:sp>
    </p:spTree>
    <p:extLst>
      <p:ext uri="{BB962C8B-B14F-4D97-AF65-F5344CB8AC3E}">
        <p14:creationId xmlns:p14="http://schemas.microsoft.com/office/powerpoint/2010/main" val="2482267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47656"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Guido </a:t>
            </a:r>
            <a:r>
              <a:rPr lang="en-GB" sz="1500" i="0" err="1">
                <a:latin typeface="Microsoft YaHei Light"/>
                <a:ea typeface="Microsoft YaHei Light"/>
                <a:cs typeface="Kigelia"/>
              </a:rPr>
              <a:t>Baraglia’s</a:t>
            </a:r>
            <a:r>
              <a:rPr lang="en-GB" sz="1500" i="0">
                <a:latin typeface="Microsoft YaHei Light"/>
                <a:ea typeface="Microsoft YaHei Light"/>
                <a:cs typeface="Kigelia"/>
              </a:rPr>
              <a:t> experience in aerospace spans over 35 years, from ground station operation and satellite payload management, to business development and sales. He recently led the newly formed Amazon Web Services Aerospace &amp; Satellite business unit in EMEA.</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a:ea typeface="Microsoft YaHei Light"/>
                <a:cs typeface="Kigelia"/>
              </a:rPr>
            </a:br>
            <a:r>
              <a:rPr lang="en-GB" sz="1500" i="0" err="1">
                <a:latin typeface="Microsoft YaHei Light"/>
                <a:ea typeface="Microsoft YaHei Light"/>
                <a:cs typeface="Kigelia"/>
              </a:rPr>
              <a:t>Baraglia</a:t>
            </a:r>
            <a:r>
              <a:rPr lang="en-GB" sz="1500" i="0">
                <a:latin typeface="Microsoft YaHei Light"/>
                <a:ea typeface="Microsoft YaHei Light"/>
                <a:cs typeface="Kigelia"/>
              </a:rPr>
              <a:t> has developed untapped vertical markets and proposed the most appropriate solution to complex or innovative requirements. An early supporter of the ground virtualisation evolution, he envisions a future with a cloud-based seamless infrastructure, where space is one of the key elements of the global communication and content distribution network.</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err="1">
                <a:latin typeface="Microsoft YaHei Light"/>
                <a:ea typeface="Microsoft YaHei Light"/>
                <a:cs typeface="Kigelia"/>
              </a:rPr>
              <a:t>Baraglia's</a:t>
            </a:r>
            <a:r>
              <a:rPr lang="en-GB" sz="1500" i="0">
                <a:latin typeface="Microsoft YaHei Light"/>
                <a:ea typeface="Microsoft YaHei Light"/>
                <a:cs typeface="Kigelia"/>
              </a:rPr>
              <a:t> primary task is to support innovation in the regional space market by focusing on joining space and satellite requirements with advanced cloud capabilities, enabling transformation of the space ecosystem. This touches every aspect of the space business, including data analytics and intelligence, spacecraft and rockets and human missions.</a:t>
            </a:r>
          </a:p>
        </p:txBody>
      </p:sp>
      <p:pic>
        <p:nvPicPr>
          <p:cNvPr id="12" name="Picture Placeholder 11" descr="A person in a suit&#10;&#10;Description automatically generated with medium confidence">
            <a:extLst>
              <a:ext uri="{FF2B5EF4-FFF2-40B4-BE49-F238E27FC236}">
                <a16:creationId xmlns:a16="http://schemas.microsoft.com/office/drawing/2014/main" id="{65B7BB83-8483-DE3C-620C-D7CB7426C3E7}"/>
              </a:ext>
            </a:extLst>
          </p:cNvPr>
          <p:cNvPicPr>
            <a:picLocks noGrp="1" noChangeAspect="1"/>
          </p:cNvPicPr>
          <p:nvPr>
            <p:ph type="pic" sz="quarter" idx="10"/>
          </p:nvPr>
        </p:nvPicPr>
        <p:blipFill>
          <a:blip r:embed="rId3"/>
          <a:srcRect l="4130" r="4130"/>
          <a:stretch>
            <a:fillRect/>
          </a:stretch>
        </p:blipFill>
        <p:spPr/>
      </p:pic>
      <p:sp>
        <p:nvSpPr>
          <p:cNvPr id="10" name="Subtitle 2">
            <a:extLst>
              <a:ext uri="{FF2B5EF4-FFF2-40B4-BE49-F238E27FC236}">
                <a16:creationId xmlns:a16="http://schemas.microsoft.com/office/drawing/2014/main" id="{D215C797-C48F-864D-5347-DE640DB86166}"/>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Guido </a:t>
            </a:r>
            <a:r>
              <a:rPr lang="en-GB" sz="2800" err="1">
                <a:latin typeface="+mj-lt"/>
                <a:ea typeface="+mj-ea"/>
                <a:cs typeface="+mj-cs"/>
              </a:rPr>
              <a:t>Baraglia</a:t>
            </a:r>
            <a:endParaRPr lang="en-GB" sz="2800">
              <a:latin typeface="+mj-lt"/>
              <a:ea typeface="+mj-ea"/>
              <a:cs typeface="+mj-cs"/>
            </a:endParaRPr>
          </a:p>
          <a:p>
            <a:pPr rtl="0"/>
            <a:endParaRPr lang="en-GB" sz="2400">
              <a:latin typeface="+mj-lt"/>
              <a:ea typeface="+mj-ea"/>
              <a:cs typeface="+mj-cs"/>
            </a:endParaRPr>
          </a:p>
          <a:p>
            <a:pPr rtl="0"/>
            <a:r>
              <a:rPr lang="en-GB" sz="2400">
                <a:latin typeface="+mj-lt"/>
                <a:ea typeface="+mj-ea"/>
                <a:cs typeface="+mj-cs"/>
              </a:rPr>
              <a:t>Head of Space &amp; Satellite EMEA</a:t>
            </a:r>
          </a:p>
          <a:p>
            <a:pPr rtl="0"/>
            <a:r>
              <a:rPr lang="en-GB" sz="2400">
                <a:latin typeface="+mj-lt"/>
                <a:ea typeface="+mj-ea"/>
                <a:cs typeface="+mj-cs"/>
              </a:rPr>
              <a:t>AWS Aerospace &amp; Satellite</a:t>
            </a:r>
          </a:p>
        </p:txBody>
      </p:sp>
    </p:spTree>
    <p:extLst>
      <p:ext uri="{BB962C8B-B14F-4D97-AF65-F5344CB8AC3E}">
        <p14:creationId xmlns:p14="http://schemas.microsoft.com/office/powerpoint/2010/main" val="2169838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Afonso Nunes has made significant contributions to the space business through his exceptional technical skills, deep market understanding, and remarkable ability to inspire and mobilise teams. His journey as a subject matter expert began in the mid-90s with his academic achievements in microwave electronics. </a:t>
            </a:r>
            <a:br>
              <a:rPr lang="en-GB" sz="1500" i="0">
                <a:latin typeface="Microsoft YaHei Light"/>
                <a:ea typeface="Microsoft YaHei Light"/>
                <a:cs typeface="Kigelia"/>
              </a:rPr>
            </a:br>
            <a:r>
              <a:rPr lang="en-GB" sz="1500" i="0">
                <a:latin typeface="Microsoft YaHei Light"/>
                <a:ea typeface="Microsoft YaHei Light"/>
                <a:cs typeface="Kigelia"/>
              </a:rPr>
              <a:t>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Nunes has engaged in research in avionics and working on mobile communications and Telecommunications Management Networks. Moving into the space industry, he worked on satellite datalinks for aviation, satellite transport split architectures, satellite navigation systems, remote sensing, downstream applications and satellite mission control. Nunes later worked on a secure satellite datalink system for air traffic management (ATM), </a:t>
            </a:r>
            <a:r>
              <a:rPr lang="en-GB" sz="1500" i="0" err="1">
                <a:latin typeface="Microsoft YaHei Light"/>
                <a:ea typeface="Microsoft YaHei Light"/>
                <a:cs typeface="Kigelia"/>
              </a:rPr>
              <a:t>milsatcom</a:t>
            </a:r>
            <a:r>
              <a:rPr lang="en-GB" sz="1500" i="0">
                <a:latin typeface="Microsoft YaHei Light"/>
                <a:ea typeface="Microsoft YaHei Light"/>
                <a:cs typeface="Kigelia"/>
              </a:rPr>
              <a:t> projects, 5G, artificial intelligence and network protocols for mega-constellations.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Beyond his professional accomplishments, Nunes is a person with many passions: classical music, classic cars, vintage watches (just don't ask him the time), motorbikes, cycling and his family, particularly his young daughters. </a:t>
            </a:r>
            <a:endParaRPr lang="en-US"/>
          </a:p>
        </p:txBody>
      </p:sp>
      <p:sp>
        <p:nvSpPr>
          <p:cNvPr id="3" name="Subtitle 2">
            <a:extLst>
              <a:ext uri="{FF2B5EF4-FFF2-40B4-BE49-F238E27FC236}">
                <a16:creationId xmlns:a16="http://schemas.microsoft.com/office/drawing/2014/main" id="{7E42C4E3-AFAF-4630-AF6D-21FB3C29CF71}"/>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Afonso Nunes</a:t>
            </a:r>
          </a:p>
          <a:p>
            <a:pPr rtl="0"/>
            <a:endParaRPr lang="en-GB" sz="2800">
              <a:latin typeface="+mj-lt"/>
              <a:ea typeface="+mj-ea"/>
              <a:cs typeface="+mj-cs"/>
            </a:endParaRPr>
          </a:p>
          <a:p>
            <a:r>
              <a:rPr lang="en-GB" sz="2400">
                <a:latin typeface="+mj-lt"/>
                <a:ea typeface="+mj-ea"/>
                <a:cs typeface="+mj-cs"/>
              </a:rPr>
              <a:t>Technology Business Development</a:t>
            </a:r>
            <a:endParaRPr lang="en-GB">
              <a:ea typeface="+mj-ea"/>
              <a:cs typeface="+mj-cs"/>
            </a:endParaRPr>
          </a:p>
          <a:p>
            <a:pPr rtl="0"/>
            <a:r>
              <a:rPr lang="en-GB" sz="2400">
                <a:latin typeface="+mj-lt"/>
                <a:ea typeface="+mj-ea"/>
                <a:cs typeface="+mj-cs"/>
              </a:rPr>
              <a:t>CGI</a:t>
            </a:r>
          </a:p>
        </p:txBody>
      </p:sp>
      <p:pic>
        <p:nvPicPr>
          <p:cNvPr id="12" name="Picture Placeholder 11" descr="A person taking a selfie&#10;&#10;Description automatically generated">
            <a:extLst>
              <a:ext uri="{FF2B5EF4-FFF2-40B4-BE49-F238E27FC236}">
                <a16:creationId xmlns:a16="http://schemas.microsoft.com/office/drawing/2014/main" id="{9FEE177C-DE94-7C01-EE0A-C73BD8C44A78}"/>
              </a:ext>
            </a:extLst>
          </p:cNvPr>
          <p:cNvPicPr>
            <a:picLocks noGrp="1" noChangeAspect="1"/>
          </p:cNvPicPr>
          <p:nvPr>
            <p:ph type="pic" sz="quarter" idx="10"/>
          </p:nvPr>
        </p:nvPicPr>
        <p:blipFill>
          <a:blip r:embed="rId3"/>
          <a:srcRect t="12500" b="12500"/>
          <a:stretch>
            <a:fillRect/>
          </a:stretch>
        </p:blipFill>
        <p:spPr/>
      </p:pic>
    </p:spTree>
    <p:extLst>
      <p:ext uri="{BB962C8B-B14F-4D97-AF65-F5344CB8AC3E}">
        <p14:creationId xmlns:p14="http://schemas.microsoft.com/office/powerpoint/2010/main" val="4272157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Enrique Fraga Moreira</a:t>
            </a:r>
            <a:endParaRPr lang="en-US"/>
          </a:p>
          <a:p>
            <a:endParaRPr lang="en-GB" sz="2400">
              <a:latin typeface="+mj-lt"/>
              <a:ea typeface="+mj-ea"/>
              <a:cs typeface="+mj-cs"/>
            </a:endParaRPr>
          </a:p>
          <a:p>
            <a:r>
              <a:rPr lang="en-GB" sz="2400">
                <a:latin typeface="+mj-lt"/>
                <a:ea typeface="+mj-ea"/>
                <a:cs typeface="+mj-cs"/>
              </a:rPr>
              <a:t>Director of Space</a:t>
            </a:r>
            <a:endParaRPr lang="en-GB">
              <a:ea typeface="+mj-ea"/>
              <a:cs typeface="+mj-cs"/>
            </a:endParaRPr>
          </a:p>
          <a:p>
            <a:r>
              <a:rPr lang="en-GB" sz="2400">
                <a:latin typeface="+mj-lt"/>
                <a:ea typeface="+mj-ea"/>
                <a:cs typeface="+mj-cs"/>
              </a:rPr>
              <a:t> GMV</a:t>
            </a:r>
            <a:endParaRPr lang="en-GB">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Enrique Fraga is a mathematics graduate specialising in programming, who began working as a software architect for telecommunications projects.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21 years ago, he joined GMV, working in the satellite control-centre area, where he has had a variety of roles: technical engineer to director of GMV’s Satellite and Mission Control Business Unit.</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During this period, GMV became the world’s leading supplier of ground-control systems for commercial satellites and one of the significant GS software providers for ESA and EUMETSAT.</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He has recently been appointed as general manager of GMV Space Systems EST (Earth Observation, Exploration, Science, Space Safety, Telecom and Transportation).</a:t>
            </a:r>
            <a:endParaRPr lang="en-US" sz="1500">
              <a:latin typeface="Microsoft YaHei Light"/>
              <a:ea typeface="Microsoft YaHei Light"/>
            </a:endParaRPr>
          </a:p>
          <a:p>
            <a:pPr>
              <a:lnSpc>
                <a:spcPct val="100000"/>
              </a:lnSpc>
            </a:pPr>
            <a:endParaRPr lang="en-GB" sz="1200" i="0">
              <a:latin typeface="Microsoft YaHei Light"/>
              <a:ea typeface="Microsoft YaHei Light"/>
              <a:cs typeface="Kigelia"/>
            </a:endParaRPr>
          </a:p>
        </p:txBody>
      </p:sp>
      <p:pic>
        <p:nvPicPr>
          <p:cNvPr id="2" name="Picture 3">
            <a:extLst>
              <a:ext uri="{FF2B5EF4-FFF2-40B4-BE49-F238E27FC236}">
                <a16:creationId xmlns:a16="http://schemas.microsoft.com/office/drawing/2014/main" id="{49322440-D84D-BFA6-2300-F2465ECD73DE}"/>
              </a:ext>
            </a:extLst>
          </p:cNvPr>
          <p:cNvPicPr>
            <a:picLocks noGrp="1" noChangeAspect="1"/>
          </p:cNvPicPr>
          <p:nvPr>
            <p:ph type="pic" sz="quarter" idx="10"/>
          </p:nvPr>
        </p:nvPicPr>
        <p:blipFill>
          <a:blip r:embed="rId3"/>
          <a:srcRect l="16667" r="16667"/>
          <a:stretch/>
        </p:blipFill>
        <p:spPr/>
      </p:pic>
    </p:spTree>
    <p:extLst>
      <p:ext uri="{BB962C8B-B14F-4D97-AF65-F5344CB8AC3E}">
        <p14:creationId xmlns:p14="http://schemas.microsoft.com/office/powerpoint/2010/main" val="385098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918242"/>
          </a:xfrm>
        </p:spPr>
        <p:txBody>
          <a:bodyPr rtlCol="0"/>
          <a:lstStyle/>
          <a:p>
            <a:r>
              <a:rPr lang="en-GB" sz="2800">
                <a:latin typeface="+mj-lt"/>
                <a:ea typeface="+mj-ea"/>
                <a:cs typeface="+mj-cs"/>
              </a:rPr>
              <a:t>Stuart Daughtridge</a:t>
            </a:r>
            <a:endParaRPr lang="en-US"/>
          </a:p>
          <a:p>
            <a:endParaRPr lang="en-GB" sz="2400">
              <a:latin typeface="+mj-lt"/>
              <a:ea typeface="+mj-ea"/>
              <a:cs typeface="+mj-cs"/>
            </a:endParaRPr>
          </a:p>
          <a:p>
            <a:r>
              <a:rPr lang="en-GB" sz="2200">
                <a:latin typeface="+mj-lt"/>
                <a:ea typeface="+mj-ea"/>
                <a:cs typeface="+mj-cs"/>
              </a:rPr>
              <a:t>Vice President of Advance Technology</a:t>
            </a:r>
            <a:endParaRPr lang="en-GB" sz="2200">
              <a:latin typeface="Corbel"/>
              <a:ea typeface="+mj-ea"/>
              <a:cs typeface="+mj-cs"/>
            </a:endParaRPr>
          </a:p>
          <a:p>
            <a:r>
              <a:rPr lang="en-GB" sz="2200">
                <a:latin typeface="+mj-lt"/>
                <a:ea typeface="+mj-ea"/>
                <a:cs typeface="+mj-cs"/>
              </a:rPr>
              <a:t>Kratos </a:t>
            </a:r>
            <a:r>
              <a:rPr lang="en-GB" sz="2200" err="1">
                <a:latin typeface="+mj-lt"/>
                <a:ea typeface="+mj-ea"/>
                <a:cs typeface="+mj-cs"/>
              </a:rPr>
              <a:t>Defense</a:t>
            </a:r>
            <a:r>
              <a:rPr lang="en-GB" sz="2200">
                <a:latin typeface="+mj-lt"/>
                <a:ea typeface="+mj-ea"/>
                <a:cs typeface="+mj-cs"/>
              </a:rPr>
              <a:t> &amp; Security Solutions</a:t>
            </a:r>
            <a:endParaRPr lang="en-GB"/>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30723" y="14419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Stuart Daughtridge has extensive experience in the satellite and aerospace industry, spanning over 30 years.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his current position of vice president of advance technology, he leads Kratos’ satellite ground segment technology initiatives, including the planning for the next generation of ground-segment technology. In this role, Daughtridge is focused on today’s innovative and advanced technologies that will enable the ground station to become more dynamic, scalable, secure and cost-effective for customers.</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Prior to his current role at Kratos, he has held several senior management positions within the company. Daughtridge has also held various management and engineering positions with Orion Satellite Corporation, Intelsat, and Spacecom. He holds a Bachelor of Science from Lafayette College.</a:t>
            </a:r>
            <a:endParaRPr lang="en-US" sz="1400"/>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pic>
        <p:nvPicPr>
          <p:cNvPr id="5" name="Picture 5">
            <a:extLst>
              <a:ext uri="{FF2B5EF4-FFF2-40B4-BE49-F238E27FC236}">
                <a16:creationId xmlns:a16="http://schemas.microsoft.com/office/drawing/2014/main" id="{46CBE821-C199-13F3-EE54-7290D15E2ECE}"/>
              </a:ext>
            </a:extLst>
          </p:cNvPr>
          <p:cNvPicPr>
            <a:picLocks noGrp="1" noChangeAspect="1"/>
          </p:cNvPicPr>
          <p:nvPr>
            <p:ph type="pic" sz="quarter" idx="10"/>
          </p:nvPr>
        </p:nvPicPr>
        <p:blipFill>
          <a:blip r:embed="rId3"/>
          <a:srcRect l="16667" r="16667"/>
          <a:stretch/>
        </p:blipFill>
        <p:spPr/>
      </p:pic>
    </p:spTree>
    <p:extLst>
      <p:ext uri="{BB962C8B-B14F-4D97-AF65-F5344CB8AC3E}">
        <p14:creationId xmlns:p14="http://schemas.microsoft.com/office/powerpoint/2010/main" val="3437316200"/>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629</Words>
  <Application>Microsoft Macintosh PowerPoint</Application>
  <PresentationFormat>Widescreen</PresentationFormat>
  <Paragraphs>30</Paragraphs>
  <Slides>5</Slides>
  <Notes>5</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vt:i4>
      </vt:variant>
    </vt:vector>
  </HeadingPairs>
  <TitlesOfParts>
    <vt:vector size="11" baseType="lpstr">
      <vt:lpstr>Microsoft YaHei Light</vt:lpstr>
      <vt:lpstr>Arial</vt:lpstr>
      <vt:lpstr>Calibri</vt:lpstr>
      <vt:lpstr>Century Schoolbook</vt:lpstr>
      <vt:lpstr>Corbel</vt:lpstr>
      <vt:lpstr>Headlines</vt:lpstr>
      <vt:lpstr>Presentazione standard di PowerPoint</vt:lpstr>
      <vt:lpstr>Guido Baraglia’s experience in aerospace spans over 35 years, from ground station operation and satellite payload management, to business development and sales. He recently led the newly formed Amazon Web Services Aerospace &amp; Satellite business unit in EMEA.  Baraglia has developed untapped vertical markets and proposed the most appropriate solution to complex or innovative requirements. An early supporter of the ground virtualisation evolution, he envisions a future with a cloud-based seamless infrastructure, where space is one of the key elements of the global communication and content distribution network.  Baraglia's primary task is to support innovation in the regional space market by focusing on joining space and satellite requirements with advanced cloud capabilities, enabling transformation of the space ecosystem. This touches every aspect of the space business, including data analytics and intelligence, spacecraft and rockets and human missions.</vt:lpstr>
      <vt:lpstr>Afonso Nunes has made significant contributions to the space business through his exceptional technical skills, deep market understanding, and remarkable ability to inspire and mobilise teams. His journey as a subject matter expert began in the mid-90s with his academic achievements in microwave electronics.    Nunes has engaged in research in avionics and working on mobile communications and Telecommunications Management Networks. Moving into the space industry, he worked on satellite datalinks for aviation, satellite transport split architectures, satellite navigation systems, remote sensing, downstream applications and satellite mission control. Nunes later worked on a secure satellite datalink system for air traffic management (ATM), milsatcom projects, 5G, artificial intelligence and network protocols for mega-constellations.   Beyond his professional accomplishments, Nunes is a person with many passions: classical music, classic cars, vintage watches (just don't ask him the time), motorbikes, cycling and his family, particularly his young daughters. </vt:lpstr>
      <vt:lpstr>Enrique Fraga is a mathematics graduate specialising in programming, who began working as a software architect for telecommunications projects.   21 years ago, he joined GMV, working in the satellite control-centre area, where he has had a variety of roles: technical engineer to director of GMV’s Satellite and Mission Control Business Unit.  During this period, GMV became the world’s leading supplier of ground-control systems for commercial satellites and one of the significant GS software providers for ESA and EUMETSAT.  He has recently been appointed as general manager of GMV Space Systems EST (Earth Observation, Exploration, Science, Space Safety, Telecom and Transportation). </vt:lpstr>
      <vt:lpstr>Stuart Daughtridge has extensive experience in the satellite and aerospace industry, spanning over 30 years.   In his current position of vice president of advance technology, he leads Kratos’ satellite ground segment technology initiatives, including the planning for the next generation of ground-segment technology. In this role, Daughtridge is focused on today’s innovative and advanced technologies that will enable the ground station to become more dynamic, scalable, secure and cost-effective for customers.  Prior to his current role at Kratos, he has held several senior management positions within the company. Daughtridge has also held various management and engineering positions with Orion Satellite Corporation, Intelsat, and Spacecom. He holds a Bachelor of Science from Lafayette College.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